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47"/>
  </p:notesMasterIdLst>
  <p:handoutMasterIdLst>
    <p:handoutMasterId r:id="rId48"/>
  </p:handoutMasterIdLst>
  <p:sldIdLst>
    <p:sldId id="256" r:id="rId2"/>
    <p:sldId id="257" r:id="rId3"/>
    <p:sldId id="258" r:id="rId4"/>
    <p:sldId id="259" r:id="rId5"/>
    <p:sldId id="260" r:id="rId6"/>
    <p:sldId id="261" r:id="rId7"/>
    <p:sldId id="262" r:id="rId8"/>
    <p:sldId id="315"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304" r:id="rId36"/>
    <p:sldId id="305" r:id="rId37"/>
    <p:sldId id="306" r:id="rId38"/>
    <p:sldId id="307" r:id="rId39"/>
    <p:sldId id="308" r:id="rId40"/>
    <p:sldId id="310" r:id="rId41"/>
    <p:sldId id="311" r:id="rId42"/>
    <p:sldId id="312" r:id="rId43"/>
    <p:sldId id="313" r:id="rId44"/>
    <p:sldId id="314" r:id="rId45"/>
    <p:sldId id="303" r:id="rId46"/>
  </p:sldIdLst>
  <p:sldSz cx="9144000" cy="6858000" type="screen4x3"/>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7" d="100"/>
          <a:sy n="127" d="100"/>
        </p:scale>
        <p:origin x="-120" y="-31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fr-CA"/>
          </a:p>
        </p:txBody>
      </p:sp>
      <p:sp>
        <p:nvSpPr>
          <p:cNvPr id="3" name="Espace réservé de la date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880E2EA2-B548-4EEB-8669-7FE6D8F5DFA1}" type="datetimeFigureOut">
              <a:rPr lang="fr-CA" smtClean="0"/>
              <a:t>19-11-28</a:t>
            </a:fld>
            <a:endParaRPr lang="fr-CA"/>
          </a:p>
        </p:txBody>
      </p:sp>
      <p:sp>
        <p:nvSpPr>
          <p:cNvPr id="4" name="Espace réservé du pied de page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657D8077-D979-4837-AF1E-68C6F68F88B3}" type="slidenum">
              <a:rPr lang="fr-CA" smtClean="0"/>
              <a:t>‹#›</a:t>
            </a:fld>
            <a:endParaRPr lang="fr-CA"/>
          </a:p>
        </p:txBody>
      </p:sp>
    </p:spTree>
    <p:extLst>
      <p:ext uri="{BB962C8B-B14F-4D97-AF65-F5344CB8AC3E}">
        <p14:creationId xmlns:p14="http://schemas.microsoft.com/office/powerpoint/2010/main" val="3062252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716934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
        <p:nvSpPr>
          <p:cNvPr id="145" name="Google Shape;145;p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9278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48a0b24c7f_1_9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48a0b24c7f_1_91: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4115463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48a0b24c7f_1_9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48a0b24c7f_1_96: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739778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6: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
        <p:nvSpPr>
          <p:cNvPr id="214" name="Google Shape;214;p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5171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7: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
        <p:nvSpPr>
          <p:cNvPr id="221" name="Google Shape;221;p7: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7281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48a0b24c7f_0_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48a0b24c7f_0_1: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4164903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48a0b24c7f_0_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48a0b24c7f_0_6: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526895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48a0b24c7f_0_1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48a0b24c7f_0_11: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2505540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48a0b24c7f_1_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48a0b24c7f_1_0: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2562098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48a0b24c7f_1_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48a0b24c7f_1_5: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3790703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8: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
        <p:nvSpPr>
          <p:cNvPr id="257" name="Google Shape;257;p8: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4414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
        <p:nvSpPr>
          <p:cNvPr id="151" name="Google Shape;151;p2: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584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48a0b24c7f_1_1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48a0b24c7f_1_10: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2353641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48a0b24c7f_1_1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48a0b24c7f_1_15: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4081346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48a0b24c7f_1_2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48a0b24c7f_1_20: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3526892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9: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
        <p:nvSpPr>
          <p:cNvPr id="281" name="Google Shape;281;p9: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03094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48a0b24c7f_1_2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48a0b24c7f_1_25: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37833495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48a0b24c7f_1_3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48a0b24c7f_1_30: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660907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48a0b24c7f_1_3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48a0b24c7f_1_35: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34516022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48a0b24c7f_1_4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48a0b24c7f_1_40: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33361249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0: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
        <p:nvSpPr>
          <p:cNvPr id="311" name="Google Shape;311;p1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61026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48a0b24c7f_1_4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48a0b24c7f_1_45: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3675231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
        <p:nvSpPr>
          <p:cNvPr id="157" name="Google Shape;157;p3: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44832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48a0b24c7f_1_5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48a0b24c7f_1_50: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22947073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48a0b24c7f_1_5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48a0b24c7f_1_55: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33703250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48a0b24c7f_1_6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48a0b24c7f_1_60: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21905608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1: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
        <p:nvSpPr>
          <p:cNvPr id="341" name="Google Shape;341;p1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78911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2: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
        <p:nvSpPr>
          <p:cNvPr id="347" name="Google Shape;347;p12: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66607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48a0b24c7f_1_6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48a0b24c7f_1_65: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2065207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4: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
        <p:nvSpPr>
          <p:cNvPr id="163" name="Google Shape;163;p4: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848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5: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
        <p:nvSpPr>
          <p:cNvPr id="169" name="Google Shape;169;p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8907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48a0b24c7f_1_7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48a0b24c7f_1_71: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2677785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48a0b24c7f_1_7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48a0b24c7f_1_76: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1617052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48a0b24c7f_1_7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48a0b24c7f_1_76: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1617052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48a0b24c7f_1_8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48a0b24c7f_1_86: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1207777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userDrawn="1">
  <p:cSld name="TITLE">
    <p:spTree>
      <p:nvGrpSpPr>
        <p:cNvPr id="1" name="Shape 17"/>
        <p:cNvGrpSpPr/>
        <p:nvPr/>
      </p:nvGrpSpPr>
      <p:grpSpPr>
        <a:xfrm>
          <a:off x="0" y="0"/>
          <a:ext cx="0" cy="0"/>
          <a:chOff x="0" y="0"/>
          <a:chExt cx="0" cy="0"/>
        </a:xfrm>
      </p:grpSpPr>
      <p:sp>
        <p:nvSpPr>
          <p:cNvPr id="7" name="Rectangle 21">
            <a:extLst>
              <a:ext uri="{FF2B5EF4-FFF2-40B4-BE49-F238E27FC236}"/>
            </a:extLst>
          </p:cNvPr>
          <p:cNvSpPr>
            <a:spLocks noGrp="1" noChangeArrowheads="1"/>
          </p:cNvSpPr>
          <p:nvPr>
            <p:ph type="sldNum" sz="quarter" idx="4"/>
          </p:nvPr>
        </p:nvSpPr>
        <p:spPr bwMode="auto">
          <a:xfrm>
            <a:off x="7467600" y="6413500"/>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solidFill>
                  <a:schemeClr val="bg1"/>
                </a:solidFill>
              </a:defRPr>
            </a:lvl1pPr>
          </a:lstStyle>
          <a:p>
            <a:pPr>
              <a:defRPr/>
            </a:pPr>
            <a:fld id="{935560C4-BB71-0E4A-A013-1ABC9393C8E6}" type="slidenum">
              <a:rPr lang="fr-CA" smtClean="0"/>
              <a:pPr>
                <a:defRPr/>
              </a:pPr>
              <a:t>‹#›</a:t>
            </a:fld>
            <a:endParaRPr lang="fr-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userDrawn="1">
  <p:cSld name="OBJECT">
    <p:spTree>
      <p:nvGrpSpPr>
        <p:cNvPr id="1" name="Shape 23"/>
        <p:cNvGrpSpPr/>
        <p:nvPr/>
      </p:nvGrpSpPr>
      <p:grpSpPr>
        <a:xfrm>
          <a:off x="0" y="0"/>
          <a:ext cx="0" cy="0"/>
          <a:chOff x="0" y="0"/>
          <a:chExt cx="0" cy="0"/>
        </a:xfrm>
      </p:grpSpPr>
      <p:sp>
        <p:nvSpPr>
          <p:cNvPr id="7" name="Rectangle 21">
            <a:extLst>
              <a:ext uri="{FF2B5EF4-FFF2-40B4-BE49-F238E27FC236}"/>
            </a:extLst>
          </p:cNvPr>
          <p:cNvSpPr>
            <a:spLocks noGrp="1" noChangeArrowheads="1"/>
          </p:cNvSpPr>
          <p:nvPr>
            <p:ph type="sldNum" sz="quarter" idx="4"/>
          </p:nvPr>
        </p:nvSpPr>
        <p:spPr bwMode="auto">
          <a:xfrm>
            <a:off x="7467600" y="6413500"/>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solidFill>
                  <a:schemeClr val="bg1"/>
                </a:solidFill>
              </a:defRPr>
            </a:lvl1pPr>
          </a:lstStyle>
          <a:p>
            <a:pPr>
              <a:defRPr/>
            </a:pPr>
            <a:fld id="{935560C4-BB71-0E4A-A013-1ABC9393C8E6}" type="slidenum">
              <a:rPr lang="fr-CA" smtClean="0"/>
              <a:pPr>
                <a:defRPr/>
              </a:pPr>
              <a:t>‹#›</a:t>
            </a:fld>
            <a:endParaRPr lang="fr-CA"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0"/>
          </a:blip>
          <a:srcRect/>
          <a:stretch>
            <a:fillRect/>
          </a:stretch>
        </a:blipFill>
        <a:effectLst/>
      </p:bgPr>
    </p:bg>
    <p:spTree>
      <p:nvGrpSpPr>
        <p:cNvPr id="1" name="Shape 5"/>
        <p:cNvGrpSpPr/>
        <p:nvPr/>
      </p:nvGrpSpPr>
      <p:grpSpPr>
        <a:xfrm>
          <a:off x="0" y="0"/>
          <a:ext cx="0" cy="0"/>
          <a:chOff x="0" y="0"/>
          <a:chExt cx="0" cy="0"/>
        </a:xfrm>
      </p:grpSpPr>
      <p:sp>
        <p:nvSpPr>
          <p:cNvPr id="12" name="Google Shape;12;p1"/>
          <p:cNvSpPr txBox="1">
            <a:spLocks noGrp="1"/>
          </p:cNvSpPr>
          <p:nvPr>
            <p:ph type="title"/>
          </p:nvPr>
        </p:nvSpPr>
        <p:spPr>
          <a:xfrm>
            <a:off x="484584" y="452718"/>
            <a:ext cx="8135542" cy="690282"/>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r>
              <a:rPr lang="fr-CA" dirty="0" err="1" smtClean="0"/>
              <a:t>ds</a:t>
            </a:r>
            <a:endParaRPr dirty="0"/>
          </a:p>
        </p:txBody>
      </p:sp>
      <p:sp>
        <p:nvSpPr>
          <p:cNvPr id="13" name="Google Shape;13;p1"/>
          <p:cNvSpPr txBox="1">
            <a:spLocks noGrp="1"/>
          </p:cNvSpPr>
          <p:nvPr>
            <p:ph type="body" idx="1"/>
          </p:nvPr>
        </p:nvSpPr>
        <p:spPr>
          <a:xfrm>
            <a:off x="484585" y="1608419"/>
            <a:ext cx="8154591" cy="3509682"/>
          </a:xfrm>
          <a:prstGeom prst="rect">
            <a:avLst/>
          </a:prstGeom>
          <a:noFill/>
          <a:ln>
            <a:noFill/>
          </a:ln>
        </p:spPr>
        <p:txBody>
          <a:bodyPr spcFirstLastPara="1" wrap="square" lIns="91425" tIns="45700" rIns="91425" bIns="45700" anchor="t" anchorCtr="0"/>
          <a:lstStyle>
            <a:lvl1pPr marL="457200" marR="0" lvl="0" indent="-330200" algn="l" rtl="0">
              <a:spcBef>
                <a:spcPts val="1000"/>
              </a:spcBef>
              <a:spcAft>
                <a:spcPts val="0"/>
              </a:spcAft>
              <a:buClr>
                <a:srgbClr val="86D1D8"/>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dirty="0"/>
          </a:p>
        </p:txBody>
      </p:sp>
      <p:grpSp>
        <p:nvGrpSpPr>
          <p:cNvPr id="17" name="Group 17"/>
          <p:cNvGrpSpPr>
            <a:grpSpLocks/>
          </p:cNvGrpSpPr>
          <p:nvPr userDrawn="1"/>
        </p:nvGrpSpPr>
        <p:grpSpPr bwMode="auto">
          <a:xfrm>
            <a:off x="8591550" y="6438903"/>
            <a:ext cx="571500" cy="288925"/>
            <a:chOff x="5280" y="4080"/>
            <a:chExt cx="480" cy="182"/>
          </a:xfrm>
        </p:grpSpPr>
        <p:sp>
          <p:nvSpPr>
            <p:cNvPr id="18" name="Rectangle 18">
              <a:extLst>
                <a:ext uri="{FF2B5EF4-FFF2-40B4-BE49-F238E27FC236}"/>
              </a:extLst>
            </p:cNvPr>
            <p:cNvSpPr>
              <a:spLocks noChangeArrowheads="1"/>
            </p:cNvSpPr>
            <p:nvPr userDrawn="1"/>
          </p:nvSpPr>
          <p:spPr bwMode="auto">
            <a:xfrm flipH="1">
              <a:off x="5280" y="4135"/>
              <a:ext cx="480" cy="127"/>
            </a:xfrm>
            <a:prstGeom prst="rect">
              <a:avLst/>
            </a:prstGeom>
            <a:solidFill>
              <a:srgbClr val="DD0113"/>
            </a:solidFill>
            <a:ln>
              <a:noFill/>
            </a:ln>
            <a:extLst/>
          </p:spPr>
          <p:txBody>
            <a:bodyPr wrap="none" anchor="ctr"/>
            <a:lstStyle>
              <a:lvl1pPr eaLnBrk="0" hangingPunct="0">
                <a:defRPr sz="2400">
                  <a:solidFill>
                    <a:schemeClr val="tx1"/>
                  </a:solidFill>
                  <a:latin typeface="Arial" pitchFamily="34" charset="0"/>
                  <a:ea typeface="ヒラギノ角ゴ Pro W3" pitchFamily="1" charset="-128"/>
                </a:defRPr>
              </a:lvl1pPr>
              <a:lvl2pPr marL="742950" indent="-285750" eaLnBrk="0" hangingPunct="0">
                <a:defRPr sz="2400">
                  <a:solidFill>
                    <a:schemeClr val="tx1"/>
                  </a:solidFill>
                  <a:latin typeface="Arial" pitchFamily="34" charset="0"/>
                  <a:ea typeface="ヒラギノ角ゴ Pro W3" pitchFamily="1" charset="-128"/>
                </a:defRPr>
              </a:lvl2pPr>
              <a:lvl3pPr marL="1143000" indent="-228600" eaLnBrk="0" hangingPunct="0">
                <a:defRPr sz="2400">
                  <a:solidFill>
                    <a:schemeClr val="tx1"/>
                  </a:solidFill>
                  <a:latin typeface="Arial" pitchFamily="34" charset="0"/>
                  <a:ea typeface="ヒラギノ角ゴ Pro W3" pitchFamily="1" charset="-128"/>
                </a:defRPr>
              </a:lvl3pPr>
              <a:lvl4pPr marL="1600200" indent="-228600" eaLnBrk="0" hangingPunct="0">
                <a:defRPr sz="2400">
                  <a:solidFill>
                    <a:schemeClr val="tx1"/>
                  </a:solidFill>
                  <a:latin typeface="Arial" pitchFamily="34" charset="0"/>
                  <a:ea typeface="ヒラギノ角ゴ Pro W3" pitchFamily="1" charset="-128"/>
                </a:defRPr>
              </a:lvl4pPr>
              <a:lvl5pPr marL="2057400" indent="-228600" eaLnBrk="0" hangingPunct="0">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9pPr>
            </a:lstStyle>
            <a:p>
              <a:pPr>
                <a:defRPr/>
              </a:pPr>
              <a:endParaRPr lang="fr-CA" altLang="fr-FR" sz="1800" b="1">
                <a:solidFill>
                  <a:schemeClr val="bg1"/>
                </a:solidFill>
                <a:cs typeface="+mn-cs"/>
              </a:endParaRPr>
            </a:p>
          </p:txBody>
        </p:sp>
        <p:sp>
          <p:nvSpPr>
            <p:cNvPr id="19" name="AutoShape 19">
              <a:extLst>
                <a:ext uri="{FF2B5EF4-FFF2-40B4-BE49-F238E27FC236}"/>
              </a:extLst>
            </p:cNvPr>
            <p:cNvSpPr>
              <a:spLocks noChangeArrowheads="1"/>
            </p:cNvSpPr>
            <p:nvPr userDrawn="1"/>
          </p:nvSpPr>
          <p:spPr bwMode="auto">
            <a:xfrm flipH="1">
              <a:off x="5280" y="4080"/>
              <a:ext cx="109" cy="109"/>
            </a:xfrm>
            <a:prstGeom prst="diamond">
              <a:avLst/>
            </a:prstGeom>
            <a:solidFill>
              <a:srgbClr val="DD0113"/>
            </a:solidFill>
            <a:ln>
              <a:noFill/>
            </a:ln>
            <a:extLst/>
          </p:spPr>
          <p:txBody>
            <a:bodyPr wrap="none" anchor="ctr"/>
            <a:lstStyle>
              <a:lvl1pPr eaLnBrk="0" hangingPunct="0">
                <a:defRPr sz="2400">
                  <a:solidFill>
                    <a:schemeClr val="tx1"/>
                  </a:solidFill>
                  <a:latin typeface="Arial" pitchFamily="34" charset="0"/>
                  <a:ea typeface="ヒラギノ角ゴ Pro W3" pitchFamily="1" charset="-128"/>
                </a:defRPr>
              </a:lvl1pPr>
              <a:lvl2pPr marL="742950" indent="-285750" eaLnBrk="0" hangingPunct="0">
                <a:defRPr sz="2400">
                  <a:solidFill>
                    <a:schemeClr val="tx1"/>
                  </a:solidFill>
                  <a:latin typeface="Arial" pitchFamily="34" charset="0"/>
                  <a:ea typeface="ヒラギノ角ゴ Pro W3" pitchFamily="1" charset="-128"/>
                </a:defRPr>
              </a:lvl2pPr>
              <a:lvl3pPr marL="1143000" indent="-228600" eaLnBrk="0" hangingPunct="0">
                <a:defRPr sz="2400">
                  <a:solidFill>
                    <a:schemeClr val="tx1"/>
                  </a:solidFill>
                  <a:latin typeface="Arial" pitchFamily="34" charset="0"/>
                  <a:ea typeface="ヒラギノ角ゴ Pro W3" pitchFamily="1" charset="-128"/>
                </a:defRPr>
              </a:lvl3pPr>
              <a:lvl4pPr marL="1600200" indent="-228600" eaLnBrk="0" hangingPunct="0">
                <a:defRPr sz="2400">
                  <a:solidFill>
                    <a:schemeClr val="tx1"/>
                  </a:solidFill>
                  <a:latin typeface="Arial" pitchFamily="34" charset="0"/>
                  <a:ea typeface="ヒラギノ角ゴ Pro W3" pitchFamily="1" charset="-128"/>
                </a:defRPr>
              </a:lvl4pPr>
              <a:lvl5pPr marL="2057400" indent="-228600" eaLnBrk="0" hangingPunct="0">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9pPr>
            </a:lstStyle>
            <a:p>
              <a:pPr>
                <a:defRPr/>
              </a:pPr>
              <a:endParaRPr lang="fr-CA" altLang="fr-FR" sz="1800" b="1">
                <a:solidFill>
                  <a:schemeClr val="bg1"/>
                </a:solidFill>
                <a:cs typeface="+mn-cs"/>
              </a:endParaRPr>
            </a:p>
          </p:txBody>
        </p:sp>
        <p:sp>
          <p:nvSpPr>
            <p:cNvPr id="20" name="Rectangle 20">
              <a:extLst>
                <a:ext uri="{FF2B5EF4-FFF2-40B4-BE49-F238E27FC236}"/>
              </a:extLst>
            </p:cNvPr>
            <p:cNvSpPr>
              <a:spLocks noChangeArrowheads="1"/>
            </p:cNvSpPr>
            <p:nvPr userDrawn="1"/>
          </p:nvSpPr>
          <p:spPr bwMode="auto">
            <a:xfrm flipH="1">
              <a:off x="5335" y="4080"/>
              <a:ext cx="425" cy="182"/>
            </a:xfrm>
            <a:prstGeom prst="rect">
              <a:avLst/>
            </a:prstGeom>
            <a:solidFill>
              <a:srgbClr val="DD0113"/>
            </a:solidFill>
            <a:ln>
              <a:noFill/>
            </a:ln>
            <a:extLst/>
          </p:spPr>
          <p:txBody>
            <a:bodyPr wrap="none" anchor="ctr"/>
            <a:lstStyle>
              <a:lvl1pPr eaLnBrk="0" hangingPunct="0">
                <a:defRPr sz="2400">
                  <a:solidFill>
                    <a:schemeClr val="tx1"/>
                  </a:solidFill>
                  <a:latin typeface="Arial" pitchFamily="34" charset="0"/>
                  <a:ea typeface="ヒラギノ角ゴ Pro W3" pitchFamily="1" charset="-128"/>
                </a:defRPr>
              </a:lvl1pPr>
              <a:lvl2pPr marL="742950" indent="-285750" eaLnBrk="0" hangingPunct="0">
                <a:defRPr sz="2400">
                  <a:solidFill>
                    <a:schemeClr val="tx1"/>
                  </a:solidFill>
                  <a:latin typeface="Arial" pitchFamily="34" charset="0"/>
                  <a:ea typeface="ヒラギノ角ゴ Pro W3" pitchFamily="1" charset="-128"/>
                </a:defRPr>
              </a:lvl2pPr>
              <a:lvl3pPr marL="1143000" indent="-228600" eaLnBrk="0" hangingPunct="0">
                <a:defRPr sz="2400">
                  <a:solidFill>
                    <a:schemeClr val="tx1"/>
                  </a:solidFill>
                  <a:latin typeface="Arial" pitchFamily="34" charset="0"/>
                  <a:ea typeface="ヒラギノ角ゴ Pro W3" pitchFamily="1" charset="-128"/>
                </a:defRPr>
              </a:lvl3pPr>
              <a:lvl4pPr marL="1600200" indent="-228600" eaLnBrk="0" hangingPunct="0">
                <a:defRPr sz="2400">
                  <a:solidFill>
                    <a:schemeClr val="tx1"/>
                  </a:solidFill>
                  <a:latin typeface="Arial" pitchFamily="34" charset="0"/>
                  <a:ea typeface="ヒラギノ角ゴ Pro W3" pitchFamily="1" charset="-128"/>
                </a:defRPr>
              </a:lvl4pPr>
              <a:lvl5pPr marL="2057400" indent="-228600" eaLnBrk="0" hangingPunct="0">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9pPr>
            </a:lstStyle>
            <a:p>
              <a:pPr>
                <a:defRPr/>
              </a:pPr>
              <a:endParaRPr lang="fr-CA" altLang="fr-FR" sz="1800" b="1">
                <a:solidFill>
                  <a:schemeClr val="bg1"/>
                </a:solidFill>
                <a:cs typeface="+mn-cs"/>
              </a:endParaRPr>
            </a:p>
          </p:txBody>
        </p:sp>
      </p:grpSp>
      <p:sp>
        <p:nvSpPr>
          <p:cNvPr id="21" name="Rectangle 21">
            <a:extLst>
              <a:ext uri="{FF2B5EF4-FFF2-40B4-BE49-F238E27FC236}"/>
            </a:extLst>
          </p:cNvPr>
          <p:cNvSpPr>
            <a:spLocks noGrp="1" noChangeArrowheads="1"/>
          </p:cNvSpPr>
          <p:nvPr>
            <p:ph type="sldNum" sz="quarter" idx="4"/>
          </p:nvPr>
        </p:nvSpPr>
        <p:spPr bwMode="auto">
          <a:xfrm>
            <a:off x="7467600" y="6413500"/>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solidFill>
                  <a:schemeClr val="bg1"/>
                </a:solidFill>
              </a:defRPr>
            </a:lvl1pPr>
          </a:lstStyle>
          <a:p>
            <a:pPr>
              <a:defRPr/>
            </a:pPr>
            <a:fld id="{935560C4-BB71-0E4A-A013-1ABC9393C8E6}" type="slidenum">
              <a:rPr lang="fr-CA" smtClean="0"/>
              <a:pPr>
                <a:defRPr/>
              </a:pPr>
              <a:t>‹#›</a:t>
            </a:fld>
            <a:endParaRPr lang="fr-CA" dirty="0"/>
          </a:p>
        </p:txBody>
      </p:sp>
      <p:sp>
        <p:nvSpPr>
          <p:cNvPr id="22" name="ZoneTexte 4">
            <a:extLst>
              <a:ext uri="{FF2B5EF4-FFF2-40B4-BE49-F238E27FC236}"/>
            </a:extLst>
          </p:cNvPr>
          <p:cNvSpPr txBox="1">
            <a:spLocks noChangeArrowheads="1"/>
          </p:cNvSpPr>
          <p:nvPr userDrawn="1"/>
        </p:nvSpPr>
        <p:spPr bwMode="auto">
          <a:xfrm>
            <a:off x="214311" y="6362703"/>
            <a:ext cx="5325840" cy="276999"/>
          </a:xfrm>
          <a:prstGeom prst="rect">
            <a:avLst/>
          </a:prstGeom>
          <a:noFill/>
          <a:ln>
            <a:noFill/>
          </a:ln>
          <a:extLst/>
        </p:spPr>
        <p:txBody>
          <a:bodyPr wrap="squar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defRPr/>
            </a:pPr>
            <a:r>
              <a:rPr lang="fr-FR" sz="1200" b="1" dirty="0" smtClean="0"/>
              <a:t>Hélène Montreuil  -  Chargée de cours à l’UQAR  ©  Septembre 2019</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400" b="0" i="1" u="none" strike="noStrike" cap="none">
          <a:solidFill>
            <a:srgbClr val="00009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9"/>
          <p:cNvSpPr txBox="1">
            <a:spLocks noGrp="1"/>
          </p:cNvSpPr>
          <p:nvPr>
            <p:ph type="ctrTitle" idx="4294967295"/>
          </p:nvPr>
        </p:nvSpPr>
        <p:spPr>
          <a:xfrm>
            <a:off x="866217" y="660400"/>
            <a:ext cx="7563409" cy="443997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2"/>
              </a:buClr>
              <a:buSzPts val="6000"/>
              <a:buFont typeface="Times New Roman"/>
              <a:buNone/>
            </a:pPr>
            <a:r>
              <a:rPr lang="fr-FR" sz="4800" b="1" dirty="0" smtClean="0">
                <a:solidFill>
                  <a:srgbClr val="000090"/>
                </a:solidFill>
                <a:latin typeface="Arial"/>
                <a:ea typeface="Times New Roman"/>
                <a:cs typeface="Arial"/>
                <a:sym typeface="Times New Roman"/>
              </a:rPr>
              <a:t>Vol</a:t>
            </a:r>
            <a:r>
              <a:rPr lang="fr-FR" sz="4800" b="1" dirty="0">
                <a:solidFill>
                  <a:srgbClr val="000090"/>
                </a:solidFill>
                <a:latin typeface="Arial"/>
                <a:ea typeface="Times New Roman"/>
                <a:cs typeface="Arial"/>
                <a:sym typeface="Times New Roman"/>
              </a:rPr>
              <a:t/>
            </a:r>
            <a:br>
              <a:rPr lang="fr-FR" sz="4800" b="1" dirty="0">
                <a:solidFill>
                  <a:srgbClr val="000090"/>
                </a:solidFill>
                <a:latin typeface="Arial"/>
                <a:ea typeface="Times New Roman"/>
                <a:cs typeface="Arial"/>
                <a:sym typeface="Times New Roman"/>
              </a:rPr>
            </a:br>
            <a:r>
              <a:rPr lang="fr-FR" sz="4800" b="1" dirty="0" smtClean="0">
                <a:solidFill>
                  <a:srgbClr val="000090"/>
                </a:solidFill>
                <a:latin typeface="Arial"/>
                <a:ea typeface="Times New Roman"/>
                <a:cs typeface="Arial"/>
                <a:sym typeface="Times New Roman"/>
              </a:rPr>
              <a:t>fausse déclaration</a:t>
            </a:r>
            <a:r>
              <a:rPr lang="fr-FR" sz="4800" b="1" dirty="0">
                <a:solidFill>
                  <a:srgbClr val="000090"/>
                </a:solidFill>
                <a:latin typeface="Arial"/>
                <a:ea typeface="Times New Roman"/>
                <a:cs typeface="Arial"/>
                <a:sym typeface="Times New Roman"/>
              </a:rPr>
              <a:t/>
            </a:r>
            <a:br>
              <a:rPr lang="fr-FR" sz="4800" b="1" dirty="0">
                <a:solidFill>
                  <a:srgbClr val="000090"/>
                </a:solidFill>
                <a:latin typeface="Arial"/>
                <a:ea typeface="Times New Roman"/>
                <a:cs typeface="Arial"/>
                <a:sym typeface="Times New Roman"/>
              </a:rPr>
            </a:br>
            <a:r>
              <a:rPr lang="fr-FR" sz="4800" b="1" dirty="0" smtClean="0">
                <a:solidFill>
                  <a:srgbClr val="000090"/>
                </a:solidFill>
                <a:latin typeface="Arial"/>
                <a:ea typeface="Times New Roman"/>
                <a:cs typeface="Arial"/>
                <a:sym typeface="Times New Roman"/>
              </a:rPr>
              <a:t>dénonciation et</a:t>
            </a:r>
            <a:br>
              <a:rPr lang="fr-FR" sz="4800" b="1" dirty="0" smtClean="0">
                <a:solidFill>
                  <a:srgbClr val="000090"/>
                </a:solidFill>
                <a:latin typeface="Arial"/>
                <a:ea typeface="Times New Roman"/>
                <a:cs typeface="Arial"/>
                <a:sym typeface="Times New Roman"/>
              </a:rPr>
            </a:br>
            <a:r>
              <a:rPr lang="fr-FR" sz="4800" b="1" dirty="0" smtClean="0">
                <a:solidFill>
                  <a:srgbClr val="000090"/>
                </a:solidFill>
                <a:latin typeface="Arial"/>
                <a:ea typeface="Times New Roman"/>
                <a:cs typeface="Arial"/>
                <a:sym typeface="Times New Roman"/>
              </a:rPr>
              <a:t>autres </a:t>
            </a:r>
            <a:r>
              <a:rPr lang="fr-FR" sz="4800" b="1" dirty="0">
                <a:solidFill>
                  <a:srgbClr val="000090"/>
                </a:solidFill>
                <a:latin typeface="Arial"/>
                <a:ea typeface="Times New Roman"/>
                <a:cs typeface="Arial"/>
                <a:sym typeface="Times New Roman"/>
              </a:rPr>
              <a:t>manquements </a:t>
            </a:r>
            <a:r>
              <a:rPr lang="fr-FR" sz="4800" b="1" dirty="0" smtClean="0">
                <a:solidFill>
                  <a:srgbClr val="000090"/>
                </a:solidFill>
                <a:latin typeface="Arial"/>
                <a:ea typeface="Times New Roman"/>
                <a:cs typeface="Arial"/>
                <a:sym typeface="Times New Roman"/>
              </a:rPr>
              <a:t>à</a:t>
            </a:r>
            <a:br>
              <a:rPr lang="fr-FR" sz="4800" b="1" dirty="0" smtClean="0">
                <a:solidFill>
                  <a:srgbClr val="000090"/>
                </a:solidFill>
                <a:latin typeface="Arial"/>
                <a:ea typeface="Times New Roman"/>
                <a:cs typeface="Arial"/>
                <a:sym typeface="Times New Roman"/>
              </a:rPr>
            </a:br>
            <a:r>
              <a:rPr lang="fr-FR" sz="4800" b="1" dirty="0" smtClean="0">
                <a:solidFill>
                  <a:srgbClr val="000090"/>
                </a:solidFill>
                <a:latin typeface="Arial"/>
                <a:ea typeface="Times New Roman"/>
                <a:cs typeface="Arial"/>
                <a:sym typeface="Times New Roman"/>
              </a:rPr>
              <a:t>l’obligation </a:t>
            </a:r>
            <a:r>
              <a:rPr lang="fr-FR" sz="4800" b="1" dirty="0">
                <a:solidFill>
                  <a:srgbClr val="000090"/>
                </a:solidFill>
                <a:latin typeface="Arial"/>
                <a:ea typeface="Times New Roman"/>
                <a:cs typeface="Arial"/>
                <a:sym typeface="Times New Roman"/>
              </a:rPr>
              <a:t>de loyauté.</a:t>
            </a:r>
            <a:endParaRPr sz="4800" b="1" dirty="0">
              <a:solidFill>
                <a:srgbClr val="000090"/>
              </a:solidFill>
              <a:latin typeface="Arial"/>
              <a:ea typeface="Times New Roman"/>
              <a:cs typeface="Arial"/>
              <a:sym typeface="Times New Roman"/>
            </a:endParaRPr>
          </a:p>
        </p:txBody>
      </p:sp>
      <p:sp>
        <p:nvSpPr>
          <p:cNvPr id="4" name="Rectangle 21">
            <a:extLst>
              <a:ext uri="{FF2B5EF4-FFF2-40B4-BE49-F238E27FC236}"/>
            </a:extLst>
          </p:cNvPr>
          <p:cNvSpPr txBox="1">
            <a:spLocks noChangeArrowheads="1"/>
          </p:cNvSpPr>
          <p:nvPr/>
        </p:nvSpPr>
        <p:spPr bwMode="auto">
          <a:xfrm>
            <a:off x="7410450" y="6413500"/>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600" b="1" i="0" u="none" strike="noStrike" cap="none">
                <a:solidFill>
                  <a:schemeClr val="bg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fld id="{935560C4-BB71-0E4A-A013-1ABC9393C8E6}" type="slidenum">
              <a:rPr lang="fr-CA" smtClean="0"/>
              <a:pPr>
                <a:defRPr/>
              </a:pPr>
              <a:t>1</a:t>
            </a:fld>
            <a:endParaRPr lang="fr-CA"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8"/>
          <p:cNvSpPr txBox="1">
            <a:spLocks noGrp="1"/>
          </p:cNvSpPr>
          <p:nvPr>
            <p:ph type="title" idx="4294967295"/>
          </p:nvPr>
        </p:nvSpPr>
        <p:spPr>
          <a:xfrm>
            <a:off x="464583" y="302707"/>
            <a:ext cx="8040292" cy="702982"/>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fr-FR" sz="3600" b="1" dirty="0">
                <a:solidFill>
                  <a:srgbClr val="000090"/>
                </a:solidFill>
                <a:latin typeface="Arial"/>
                <a:cs typeface="Arial"/>
              </a:rPr>
              <a:t>Cas </a:t>
            </a:r>
            <a:r>
              <a:rPr lang="fr-FR" sz="3600" b="1" dirty="0" smtClean="0">
                <a:solidFill>
                  <a:srgbClr val="000090"/>
                </a:solidFill>
                <a:latin typeface="Arial"/>
                <a:cs typeface="Arial"/>
              </a:rPr>
              <a:t>vécu </a:t>
            </a:r>
            <a:r>
              <a:rPr lang="fr-FR" sz="3600" b="1" dirty="0">
                <a:solidFill>
                  <a:srgbClr val="000090"/>
                </a:solidFill>
                <a:latin typeface="Arial"/>
                <a:cs typeface="Arial"/>
              </a:rPr>
              <a:t>de nature </a:t>
            </a:r>
            <a:r>
              <a:rPr lang="fr-FR" sz="3600" b="1" dirty="0" smtClean="0">
                <a:solidFill>
                  <a:srgbClr val="000090"/>
                </a:solidFill>
                <a:latin typeface="Arial"/>
                <a:cs typeface="Arial"/>
              </a:rPr>
              <a:t>médicale</a:t>
            </a:r>
            <a:endParaRPr sz="3600" b="1" dirty="0">
              <a:solidFill>
                <a:srgbClr val="000090"/>
              </a:solidFill>
              <a:latin typeface="Arial"/>
              <a:cs typeface="Arial"/>
            </a:endParaRPr>
          </a:p>
        </p:txBody>
      </p:sp>
      <p:sp>
        <p:nvSpPr>
          <p:cNvPr id="203" name="Google Shape;203;p28"/>
          <p:cNvSpPr txBox="1">
            <a:spLocks noGrp="1"/>
          </p:cNvSpPr>
          <p:nvPr>
            <p:ph type="body" idx="4294967295"/>
          </p:nvPr>
        </p:nvSpPr>
        <p:spPr>
          <a:xfrm>
            <a:off x="371475" y="1190087"/>
            <a:ext cx="8305800" cy="5058331"/>
          </a:xfrm>
          <a:prstGeom prst="rect">
            <a:avLst/>
          </a:prstGeom>
        </p:spPr>
        <p:txBody>
          <a:bodyPr spcFirstLastPara="1" wrap="square" lIns="91425" tIns="45700" rIns="91425" bIns="45700" anchor="t" anchorCtr="0">
            <a:noAutofit/>
          </a:bodyPr>
          <a:lstStyle/>
          <a:p>
            <a:pPr marL="457200" lvl="0" indent="-320040" algn="l" rtl="0">
              <a:lnSpc>
                <a:spcPct val="115000"/>
              </a:lnSpc>
              <a:spcBef>
                <a:spcPts val="1000"/>
              </a:spcBef>
              <a:spcAft>
                <a:spcPts val="0"/>
              </a:spcAft>
              <a:buClr>
                <a:srgbClr val="FFFFFF"/>
              </a:buClr>
              <a:buSzPts val="1440"/>
              <a:buChar char="-"/>
            </a:pPr>
            <a:r>
              <a:rPr lang="fr-FR" sz="2400" b="1" dirty="0">
                <a:solidFill>
                  <a:srgbClr val="800000"/>
                </a:solidFill>
                <a:latin typeface="Arial"/>
                <a:cs typeface="Arial"/>
              </a:rPr>
              <a:t>Congédiement d’un </a:t>
            </a:r>
            <a:r>
              <a:rPr lang="fr-FR" sz="2400" b="1" dirty="0" smtClean="0">
                <a:solidFill>
                  <a:srgbClr val="800000"/>
                </a:solidFill>
                <a:latin typeface="Arial"/>
                <a:cs typeface="Arial"/>
              </a:rPr>
              <a:t>paramédical </a:t>
            </a:r>
            <a:r>
              <a:rPr lang="fr-FR" sz="2400" b="1" dirty="0">
                <a:solidFill>
                  <a:srgbClr val="800000"/>
                </a:solidFill>
                <a:latin typeface="Arial"/>
                <a:cs typeface="Arial"/>
              </a:rPr>
              <a:t>ayant omis de déclarer qu’il était en attente d’une opération au genou. Congédié après 1 an.</a:t>
            </a:r>
            <a:endParaRPr sz="2400" b="1" dirty="0">
              <a:solidFill>
                <a:srgbClr val="800000"/>
              </a:solidFill>
              <a:latin typeface="Arial"/>
              <a:cs typeface="Arial"/>
            </a:endParaRPr>
          </a:p>
          <a:p>
            <a:pPr marL="0" lvl="0" indent="0" algn="l" rtl="0">
              <a:lnSpc>
                <a:spcPct val="115000"/>
              </a:lnSpc>
              <a:spcBef>
                <a:spcPts val="1000"/>
              </a:spcBef>
              <a:spcAft>
                <a:spcPts val="0"/>
              </a:spcAft>
              <a:buNone/>
            </a:pPr>
            <a:endParaRPr b="1" dirty="0">
              <a:solidFill>
                <a:srgbClr val="000090"/>
              </a:solidFill>
              <a:latin typeface="Arial"/>
              <a:cs typeface="Arial"/>
            </a:endParaRPr>
          </a:p>
          <a:p>
            <a:pPr marL="0" lvl="0" indent="0" algn="l" rtl="0">
              <a:spcBef>
                <a:spcPts val="1000"/>
              </a:spcBef>
              <a:spcAft>
                <a:spcPts val="0"/>
              </a:spcAft>
              <a:buNone/>
            </a:pPr>
            <a:endParaRPr b="1" dirty="0">
              <a:solidFill>
                <a:srgbClr val="000090"/>
              </a:solidFill>
              <a:latin typeface="Arial"/>
              <a:cs typeface="Arial"/>
            </a:endParaRPr>
          </a:p>
        </p:txBody>
      </p:sp>
      <p:pic>
        <p:nvPicPr>
          <p:cNvPr id="204" name="Google Shape;204;p28"/>
          <p:cNvPicPr preferRelativeResize="0"/>
          <p:nvPr/>
        </p:nvPicPr>
        <p:blipFill>
          <a:blip r:embed="rId3">
            <a:alphaModFix/>
          </a:blip>
          <a:stretch>
            <a:fillRect/>
          </a:stretch>
        </p:blipFill>
        <p:spPr>
          <a:xfrm>
            <a:off x="2016864" y="2705103"/>
            <a:ext cx="4448587" cy="3543325"/>
          </a:xfrm>
          <a:prstGeom prst="rect">
            <a:avLst/>
          </a:prstGeom>
          <a:noFill/>
          <a:ln>
            <a:noFill/>
          </a:ln>
        </p:spPr>
      </p:pic>
      <p:sp>
        <p:nvSpPr>
          <p:cNvPr id="5" name="Rectangle 21">
            <a:extLst>
              <a:ext uri="{FF2B5EF4-FFF2-40B4-BE49-F238E27FC236}"/>
            </a:extLst>
          </p:cNvPr>
          <p:cNvSpPr txBox="1">
            <a:spLocks noChangeArrowheads="1"/>
          </p:cNvSpPr>
          <p:nvPr/>
        </p:nvSpPr>
        <p:spPr bwMode="auto">
          <a:xfrm>
            <a:off x="7410450" y="6413500"/>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600" b="1" i="0" u="none" strike="noStrike" cap="none">
                <a:solidFill>
                  <a:schemeClr val="bg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fld id="{935560C4-BB71-0E4A-A013-1ABC9393C8E6}" type="slidenum">
              <a:rPr lang="fr-CA" smtClean="0"/>
              <a:pPr>
                <a:defRPr/>
              </a:pPr>
              <a:t>10</a:t>
            </a:fld>
            <a:endParaRPr lang="fr-CA"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9"/>
          <p:cNvSpPr txBox="1">
            <a:spLocks noGrp="1"/>
          </p:cNvSpPr>
          <p:nvPr>
            <p:ph type="title" idx="4294967295"/>
          </p:nvPr>
        </p:nvSpPr>
        <p:spPr>
          <a:xfrm>
            <a:off x="474584" y="172698"/>
            <a:ext cx="8221267" cy="868082"/>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fr-FR" b="1" dirty="0">
                <a:solidFill>
                  <a:srgbClr val="000090"/>
                </a:solidFill>
                <a:latin typeface="Arial"/>
                <a:ea typeface="Times"/>
                <a:cs typeface="Arial"/>
                <a:sym typeface="Times"/>
              </a:rPr>
              <a:t>Cas </a:t>
            </a:r>
            <a:r>
              <a:rPr lang="fr-FR" b="1" dirty="0" smtClean="0">
                <a:solidFill>
                  <a:srgbClr val="000090"/>
                </a:solidFill>
                <a:latin typeface="Arial"/>
                <a:ea typeface="Times"/>
                <a:cs typeface="Arial"/>
                <a:sym typeface="Times"/>
              </a:rPr>
              <a:t>vécu </a:t>
            </a:r>
            <a:r>
              <a:rPr lang="fr-FR" b="1" dirty="0">
                <a:solidFill>
                  <a:srgbClr val="000090"/>
                </a:solidFill>
                <a:latin typeface="Arial"/>
                <a:ea typeface="Times"/>
                <a:cs typeface="Arial"/>
                <a:sym typeface="Times"/>
              </a:rPr>
              <a:t>de nature </a:t>
            </a:r>
            <a:r>
              <a:rPr lang="fr-FR" b="1" dirty="0" smtClean="0">
                <a:solidFill>
                  <a:srgbClr val="000090"/>
                </a:solidFill>
                <a:latin typeface="Arial"/>
                <a:ea typeface="Times"/>
                <a:cs typeface="Arial"/>
                <a:sym typeface="Times"/>
              </a:rPr>
              <a:t>diverse</a:t>
            </a:r>
            <a:endParaRPr b="1" dirty="0">
              <a:solidFill>
                <a:srgbClr val="000090"/>
              </a:solidFill>
              <a:latin typeface="Arial"/>
              <a:ea typeface="Times"/>
              <a:cs typeface="Arial"/>
              <a:sym typeface="Times"/>
            </a:endParaRPr>
          </a:p>
        </p:txBody>
      </p:sp>
      <p:sp>
        <p:nvSpPr>
          <p:cNvPr id="210" name="Google Shape;210;p29"/>
          <p:cNvSpPr txBox="1">
            <a:spLocks noGrp="1"/>
          </p:cNvSpPr>
          <p:nvPr>
            <p:ph type="body" idx="4294967295"/>
          </p:nvPr>
        </p:nvSpPr>
        <p:spPr>
          <a:xfrm>
            <a:off x="447675" y="1070078"/>
            <a:ext cx="8058150" cy="4677597"/>
          </a:xfrm>
          <a:prstGeom prst="rect">
            <a:avLst/>
          </a:prstGeom>
        </p:spPr>
        <p:txBody>
          <a:bodyPr spcFirstLastPara="1" wrap="square" lIns="91425" tIns="45700" rIns="91425" bIns="45700" anchor="t" anchorCtr="0">
            <a:noAutofit/>
          </a:bodyPr>
          <a:lstStyle/>
          <a:p>
            <a:pPr marL="457200" lvl="0" indent="-320040" algn="l" rtl="0">
              <a:lnSpc>
                <a:spcPct val="115000"/>
              </a:lnSpc>
              <a:spcBef>
                <a:spcPts val="1000"/>
              </a:spcBef>
              <a:spcAft>
                <a:spcPts val="0"/>
              </a:spcAft>
              <a:buClr>
                <a:srgbClr val="FFFFFF"/>
              </a:buClr>
              <a:buSzPts val="1440"/>
              <a:buChar char="-"/>
            </a:pPr>
            <a:r>
              <a:rPr lang="fr-FR" sz="2400" b="1" dirty="0">
                <a:solidFill>
                  <a:srgbClr val="800000"/>
                </a:solidFill>
                <a:latin typeface="Arial"/>
                <a:ea typeface="Times"/>
                <a:cs typeface="Arial"/>
                <a:sym typeface="Times"/>
              </a:rPr>
              <a:t>Congédiement d’une </a:t>
            </a:r>
            <a:r>
              <a:rPr lang="fr-FR" sz="2400" b="1" dirty="0" smtClean="0">
                <a:solidFill>
                  <a:srgbClr val="800000"/>
                </a:solidFill>
                <a:latin typeface="Arial"/>
                <a:ea typeface="Times"/>
                <a:cs typeface="Arial"/>
                <a:sym typeface="Times"/>
              </a:rPr>
              <a:t>enseignante </a:t>
            </a:r>
            <a:r>
              <a:rPr lang="fr-FR" sz="2400" b="1" dirty="0">
                <a:solidFill>
                  <a:srgbClr val="800000"/>
                </a:solidFill>
                <a:latin typeface="Arial"/>
                <a:ea typeface="Times"/>
                <a:cs typeface="Arial"/>
                <a:sym typeface="Times"/>
              </a:rPr>
              <a:t>en coiffure ayant omis de dire qu’elle avait déjà plaidé coupable à des accusations de consommation et trafic de stupéfiants. Congédié 1 an après l’embauche</a:t>
            </a:r>
            <a:r>
              <a:rPr lang="fr-FR" b="1" dirty="0">
                <a:solidFill>
                  <a:srgbClr val="800000"/>
                </a:solidFill>
                <a:latin typeface="Arial"/>
                <a:ea typeface="Times"/>
                <a:cs typeface="Arial"/>
                <a:sym typeface="Times"/>
              </a:rPr>
              <a:t>.</a:t>
            </a:r>
            <a:endParaRPr b="1" dirty="0">
              <a:solidFill>
                <a:srgbClr val="800000"/>
              </a:solidFill>
              <a:latin typeface="Arial"/>
              <a:ea typeface="Times"/>
              <a:cs typeface="Arial"/>
              <a:sym typeface="Times"/>
            </a:endParaRPr>
          </a:p>
          <a:p>
            <a:pPr marL="0" lvl="0" indent="0" algn="l" rtl="0">
              <a:spcBef>
                <a:spcPts val="1000"/>
              </a:spcBef>
              <a:spcAft>
                <a:spcPts val="0"/>
              </a:spcAft>
              <a:buNone/>
            </a:pPr>
            <a:endParaRPr b="1" dirty="0">
              <a:solidFill>
                <a:srgbClr val="800000"/>
              </a:solidFill>
              <a:latin typeface="Arial"/>
              <a:cs typeface="Arial"/>
            </a:endParaRPr>
          </a:p>
        </p:txBody>
      </p:sp>
      <p:pic>
        <p:nvPicPr>
          <p:cNvPr id="211" name="Google Shape;211;p29"/>
          <p:cNvPicPr preferRelativeResize="0"/>
          <p:nvPr/>
        </p:nvPicPr>
        <p:blipFill>
          <a:blip r:embed="rId3">
            <a:alphaModFix/>
          </a:blip>
          <a:stretch>
            <a:fillRect/>
          </a:stretch>
        </p:blipFill>
        <p:spPr>
          <a:xfrm>
            <a:off x="2292712" y="3098803"/>
            <a:ext cx="4227788" cy="3162325"/>
          </a:xfrm>
          <a:prstGeom prst="rect">
            <a:avLst/>
          </a:prstGeom>
          <a:noFill/>
          <a:ln>
            <a:noFill/>
          </a:ln>
        </p:spPr>
      </p:pic>
      <p:sp>
        <p:nvSpPr>
          <p:cNvPr id="5" name="Rectangle 21">
            <a:extLst>
              <a:ext uri="{FF2B5EF4-FFF2-40B4-BE49-F238E27FC236}"/>
            </a:extLst>
          </p:cNvPr>
          <p:cNvSpPr txBox="1">
            <a:spLocks noChangeArrowheads="1"/>
          </p:cNvSpPr>
          <p:nvPr/>
        </p:nvSpPr>
        <p:spPr bwMode="auto">
          <a:xfrm>
            <a:off x="7410450" y="6413500"/>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600" b="1" i="0" u="none" strike="noStrike" cap="none">
                <a:solidFill>
                  <a:schemeClr val="bg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fld id="{935560C4-BB71-0E4A-A013-1ABC9393C8E6}" type="slidenum">
              <a:rPr lang="fr-CA" smtClean="0"/>
              <a:pPr>
                <a:defRPr/>
              </a:pPr>
              <a:t>11</a:t>
            </a:fld>
            <a:endParaRPr lang="fr-CA"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0"/>
          <p:cNvSpPr txBox="1">
            <a:spLocks noGrp="1"/>
          </p:cNvSpPr>
          <p:nvPr>
            <p:ph type="title" idx="4294967295"/>
          </p:nvPr>
        </p:nvSpPr>
        <p:spPr>
          <a:xfrm>
            <a:off x="571501" y="323929"/>
            <a:ext cx="7991475" cy="110617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4200"/>
              <a:buFont typeface="Times New Roman"/>
              <a:buNone/>
            </a:pPr>
            <a:r>
              <a:rPr lang="fr-FR" sz="2800" b="1" dirty="0">
                <a:solidFill>
                  <a:srgbClr val="000090"/>
                </a:solidFill>
                <a:latin typeface="Arial"/>
                <a:ea typeface="Times New Roman"/>
                <a:cs typeface="Arial"/>
                <a:sym typeface="Times New Roman"/>
              </a:rPr>
              <a:t>PARTIE </a:t>
            </a:r>
            <a:r>
              <a:rPr lang="fr-FR" sz="2800" b="1" dirty="0" smtClean="0">
                <a:solidFill>
                  <a:srgbClr val="000090"/>
                </a:solidFill>
                <a:latin typeface="Arial"/>
                <a:ea typeface="Times New Roman"/>
                <a:cs typeface="Arial"/>
                <a:sym typeface="Times New Roman"/>
              </a:rPr>
              <a:t>II</a:t>
            </a:r>
            <a:br>
              <a:rPr lang="fr-FR" sz="2800" b="1" dirty="0" smtClean="0">
                <a:solidFill>
                  <a:srgbClr val="000090"/>
                </a:solidFill>
                <a:latin typeface="Arial"/>
                <a:ea typeface="Times New Roman"/>
                <a:cs typeface="Arial"/>
                <a:sym typeface="Times New Roman"/>
              </a:rPr>
            </a:br>
            <a:r>
              <a:rPr lang="fr-FR" sz="2800" b="1" dirty="0" smtClean="0">
                <a:solidFill>
                  <a:srgbClr val="000090"/>
                </a:solidFill>
                <a:latin typeface="Arial"/>
                <a:ea typeface="Times New Roman"/>
                <a:cs typeface="Arial"/>
                <a:sym typeface="Times New Roman"/>
              </a:rPr>
              <a:t>LES </a:t>
            </a:r>
            <a:r>
              <a:rPr lang="fr-FR" sz="2800" b="1" dirty="0">
                <a:solidFill>
                  <a:srgbClr val="000090"/>
                </a:solidFill>
                <a:latin typeface="Arial"/>
                <a:ea typeface="Times New Roman"/>
                <a:cs typeface="Arial"/>
                <a:sym typeface="Times New Roman"/>
              </a:rPr>
              <a:t>MANQUEMENTS EN COURS D’EMPLOI</a:t>
            </a:r>
            <a:endParaRPr sz="2800" b="1" dirty="0">
              <a:solidFill>
                <a:srgbClr val="000090"/>
              </a:solidFill>
              <a:latin typeface="Arial"/>
              <a:ea typeface="Times New Roman"/>
              <a:cs typeface="Arial"/>
              <a:sym typeface="Times New Roman"/>
            </a:endParaRPr>
          </a:p>
        </p:txBody>
      </p:sp>
      <p:pic>
        <p:nvPicPr>
          <p:cNvPr id="218" name="Google Shape;218;p30"/>
          <p:cNvPicPr preferRelativeResize="0"/>
          <p:nvPr/>
        </p:nvPicPr>
        <p:blipFill>
          <a:blip r:embed="rId3">
            <a:alphaModFix/>
          </a:blip>
          <a:stretch>
            <a:fillRect/>
          </a:stretch>
        </p:blipFill>
        <p:spPr>
          <a:xfrm>
            <a:off x="1918781" y="1968503"/>
            <a:ext cx="5117850" cy="4187175"/>
          </a:xfrm>
          <a:prstGeom prst="rect">
            <a:avLst/>
          </a:prstGeom>
          <a:noFill/>
          <a:ln>
            <a:noFill/>
          </a:ln>
        </p:spPr>
      </p:pic>
      <p:sp>
        <p:nvSpPr>
          <p:cNvPr id="5" name="Rectangle 21">
            <a:extLst>
              <a:ext uri="{FF2B5EF4-FFF2-40B4-BE49-F238E27FC236}"/>
            </a:extLst>
          </p:cNvPr>
          <p:cNvSpPr txBox="1">
            <a:spLocks noChangeArrowheads="1"/>
          </p:cNvSpPr>
          <p:nvPr/>
        </p:nvSpPr>
        <p:spPr bwMode="auto">
          <a:xfrm>
            <a:off x="7410450" y="6413500"/>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600" b="1" i="0" u="none" strike="noStrike" cap="none">
                <a:solidFill>
                  <a:schemeClr val="bg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fld id="{935560C4-BB71-0E4A-A013-1ABC9393C8E6}" type="slidenum">
              <a:rPr lang="fr-CA" smtClean="0"/>
              <a:pPr>
                <a:defRPr/>
              </a:pPr>
              <a:t>12</a:t>
            </a:fld>
            <a:endParaRPr lang="fr-CA"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1"/>
          <p:cNvSpPr txBox="1">
            <a:spLocks noGrp="1"/>
          </p:cNvSpPr>
          <p:nvPr>
            <p:ph type="title" idx="4294967295"/>
          </p:nvPr>
        </p:nvSpPr>
        <p:spPr>
          <a:xfrm>
            <a:off x="484584" y="220016"/>
            <a:ext cx="8211742" cy="99007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4200"/>
              <a:buFont typeface="Times New Roman"/>
              <a:buNone/>
            </a:pPr>
            <a:r>
              <a:rPr lang="fr-FR" sz="3600" b="1" dirty="0">
                <a:solidFill>
                  <a:srgbClr val="000090"/>
                </a:solidFill>
                <a:latin typeface="Arial"/>
                <a:ea typeface="Times New Roman"/>
                <a:cs typeface="Arial"/>
                <a:sym typeface="Times New Roman"/>
              </a:rPr>
              <a:t>Les fausses déclarations </a:t>
            </a:r>
            <a:r>
              <a:rPr lang="fr-FR" sz="3600" b="1" dirty="0" smtClean="0">
                <a:solidFill>
                  <a:srgbClr val="000090"/>
                </a:solidFill>
                <a:latin typeface="Arial"/>
                <a:ea typeface="Times New Roman"/>
                <a:cs typeface="Arial"/>
                <a:sym typeface="Times New Roman"/>
              </a:rPr>
              <a:t>et</a:t>
            </a:r>
            <a:br>
              <a:rPr lang="fr-FR" sz="3600" b="1" dirty="0" smtClean="0">
                <a:solidFill>
                  <a:srgbClr val="000090"/>
                </a:solidFill>
                <a:latin typeface="Arial"/>
                <a:ea typeface="Times New Roman"/>
                <a:cs typeface="Arial"/>
                <a:sym typeface="Times New Roman"/>
              </a:rPr>
            </a:br>
            <a:r>
              <a:rPr lang="fr-FR" sz="3600" b="1" dirty="0" smtClean="0">
                <a:solidFill>
                  <a:srgbClr val="000090"/>
                </a:solidFill>
                <a:latin typeface="Arial"/>
                <a:ea typeface="Times New Roman"/>
                <a:cs typeface="Arial"/>
                <a:sym typeface="Times New Roman"/>
              </a:rPr>
              <a:t>la </a:t>
            </a:r>
            <a:r>
              <a:rPr lang="fr-FR" sz="3600" b="1" dirty="0">
                <a:solidFill>
                  <a:srgbClr val="000090"/>
                </a:solidFill>
                <a:latin typeface="Arial"/>
                <a:ea typeface="Times New Roman"/>
                <a:cs typeface="Arial"/>
                <a:sym typeface="Times New Roman"/>
              </a:rPr>
              <a:t>falsification de documents </a:t>
            </a:r>
            <a:endParaRPr sz="3600" b="1" dirty="0">
              <a:solidFill>
                <a:srgbClr val="000090"/>
              </a:solidFill>
              <a:latin typeface="Arial"/>
              <a:ea typeface="Times New Roman"/>
              <a:cs typeface="Arial"/>
              <a:sym typeface="Times New Roman"/>
            </a:endParaRPr>
          </a:p>
        </p:txBody>
      </p:sp>
      <p:sp>
        <p:nvSpPr>
          <p:cNvPr id="224" name="Google Shape;224;p31"/>
          <p:cNvSpPr txBox="1">
            <a:spLocks noGrp="1"/>
          </p:cNvSpPr>
          <p:nvPr>
            <p:ph type="body" idx="4294967295"/>
          </p:nvPr>
        </p:nvSpPr>
        <p:spPr>
          <a:xfrm>
            <a:off x="579835" y="1440105"/>
            <a:ext cx="7906941" cy="4579697"/>
          </a:xfrm>
          <a:prstGeom prst="rect">
            <a:avLst/>
          </a:prstGeom>
          <a:noFill/>
          <a:ln>
            <a:noFill/>
          </a:ln>
        </p:spPr>
        <p:txBody>
          <a:bodyPr spcFirstLastPara="1" wrap="square" lIns="91425" tIns="45700" rIns="91425" bIns="45700" anchor="t" anchorCtr="0">
            <a:noAutofit/>
          </a:bodyPr>
          <a:lstStyle/>
          <a:p>
            <a:pPr marL="558800" lvl="0" indent="-457200" algn="l" rtl="0">
              <a:spcBef>
                <a:spcPts val="0"/>
              </a:spcBef>
              <a:spcAft>
                <a:spcPts val="0"/>
              </a:spcAft>
              <a:buClrTx/>
              <a:buSzPct val="55000"/>
              <a:buFont typeface="Wingdings" charset="2"/>
              <a:buChar char="Ø"/>
            </a:pPr>
            <a:r>
              <a:rPr lang="fr-FR" b="1" dirty="0">
                <a:solidFill>
                  <a:srgbClr val="800000"/>
                </a:solidFill>
                <a:latin typeface="Arial"/>
                <a:ea typeface="Times"/>
                <a:cs typeface="Arial"/>
                <a:sym typeface="Times"/>
              </a:rPr>
              <a:t>Les déclarations en cours d’emploi peuvent prendre différentes </a:t>
            </a:r>
            <a:r>
              <a:rPr lang="fr-FR" b="1" dirty="0" smtClean="0">
                <a:solidFill>
                  <a:srgbClr val="800000"/>
                </a:solidFill>
                <a:latin typeface="Arial"/>
                <a:ea typeface="Times"/>
                <a:cs typeface="Arial"/>
                <a:sym typeface="Times"/>
              </a:rPr>
              <a:t>formes :</a:t>
            </a:r>
          </a:p>
          <a:p>
            <a:pPr marL="342900" lvl="0" indent="-241300" algn="l" rtl="0">
              <a:spcBef>
                <a:spcPts val="0"/>
              </a:spcBef>
              <a:spcAft>
                <a:spcPts val="0"/>
              </a:spcAft>
              <a:buSzPts val="1600"/>
              <a:buNone/>
            </a:pPr>
            <a:endParaRPr lang="fr-FR" b="1" dirty="0" smtClean="0">
              <a:solidFill>
                <a:srgbClr val="800000"/>
              </a:solidFill>
              <a:latin typeface="Arial"/>
              <a:ea typeface="Times"/>
              <a:cs typeface="Arial"/>
              <a:sym typeface="Times"/>
            </a:endParaRPr>
          </a:p>
          <a:p>
            <a:pPr marL="1016000" lvl="1" indent="-457200">
              <a:spcBef>
                <a:spcPts val="0"/>
              </a:spcBef>
              <a:buClrTx/>
              <a:buSzPct val="50000"/>
              <a:buFont typeface="Wingdings" charset="2"/>
              <a:buChar char="u"/>
            </a:pPr>
            <a:r>
              <a:rPr lang="fr-FR" sz="2000" b="1" dirty="0" smtClean="0">
                <a:solidFill>
                  <a:srgbClr val="000090"/>
                </a:solidFill>
                <a:latin typeface="Arial"/>
                <a:ea typeface="Times"/>
                <a:cs typeface="Arial"/>
                <a:sym typeface="Times"/>
              </a:rPr>
              <a:t>Les </a:t>
            </a:r>
            <a:r>
              <a:rPr lang="fr-FR" sz="2000" b="1" dirty="0">
                <a:solidFill>
                  <a:srgbClr val="000090"/>
                </a:solidFill>
                <a:latin typeface="Arial"/>
                <a:ea typeface="Times"/>
                <a:cs typeface="Arial"/>
                <a:sym typeface="Times"/>
              </a:rPr>
              <a:t>fausses déclarations d’accident de </a:t>
            </a:r>
            <a:r>
              <a:rPr lang="fr-FR" sz="2000" b="1" dirty="0" smtClean="0">
                <a:solidFill>
                  <a:srgbClr val="000090"/>
                </a:solidFill>
                <a:latin typeface="Arial"/>
                <a:ea typeface="Times"/>
                <a:cs typeface="Arial"/>
                <a:sym typeface="Times"/>
              </a:rPr>
              <a:t>travail</a:t>
            </a:r>
            <a:r>
              <a:rPr lang="fr-FR" sz="2000" b="1" dirty="0">
                <a:solidFill>
                  <a:srgbClr val="000090"/>
                </a:solidFill>
                <a:latin typeface="Arial"/>
                <a:ea typeface="Times"/>
                <a:cs typeface="Arial"/>
                <a:sym typeface="Times"/>
              </a:rPr>
              <a:t> </a:t>
            </a:r>
            <a:r>
              <a:rPr lang="fr-FR" sz="2000" b="1" dirty="0" smtClean="0">
                <a:solidFill>
                  <a:srgbClr val="000090"/>
                </a:solidFill>
                <a:latin typeface="Arial"/>
                <a:ea typeface="Times"/>
                <a:cs typeface="Arial"/>
                <a:sym typeface="Times"/>
              </a:rPr>
              <a:t>comme :</a:t>
            </a:r>
            <a:endParaRPr lang="fr-FR" sz="2000" b="1" dirty="0" smtClean="0">
              <a:solidFill>
                <a:srgbClr val="000090"/>
              </a:solidFill>
              <a:latin typeface="Arial"/>
              <a:ea typeface="Times"/>
              <a:cs typeface="Arial"/>
              <a:sym typeface="Times"/>
            </a:endParaRPr>
          </a:p>
          <a:p>
            <a:pPr marL="1473200" lvl="2" indent="-457200">
              <a:spcBef>
                <a:spcPts val="0"/>
              </a:spcBef>
              <a:buClrTx/>
              <a:buSzPct val="50000"/>
              <a:buFont typeface="Wingdings" charset="2"/>
              <a:buChar char="u"/>
            </a:pPr>
            <a:r>
              <a:rPr lang="en-US" sz="2000" b="1" dirty="0">
                <a:solidFill>
                  <a:srgbClr val="800000"/>
                </a:solidFill>
                <a:latin typeface="Arial"/>
                <a:ea typeface="Times"/>
                <a:cs typeface="Arial"/>
                <a:sym typeface="Times"/>
              </a:rPr>
              <a:t>https://</a:t>
            </a:r>
            <a:r>
              <a:rPr lang="en-US" sz="2000" b="1" dirty="0" err="1">
                <a:solidFill>
                  <a:srgbClr val="800000"/>
                </a:solidFill>
                <a:latin typeface="Arial"/>
                <a:ea typeface="Times"/>
                <a:cs typeface="Arial"/>
                <a:sym typeface="Times"/>
              </a:rPr>
              <a:t>www.journaldemontreal.com</a:t>
            </a:r>
            <a:r>
              <a:rPr lang="en-US" sz="2000" b="1" dirty="0">
                <a:solidFill>
                  <a:srgbClr val="800000"/>
                </a:solidFill>
                <a:latin typeface="Arial"/>
                <a:ea typeface="Times"/>
                <a:cs typeface="Arial"/>
                <a:sym typeface="Times"/>
              </a:rPr>
              <a:t>/2019/09/18/</a:t>
            </a:r>
            <a:r>
              <a:rPr lang="en-US" sz="2000" b="1" dirty="0" err="1">
                <a:solidFill>
                  <a:srgbClr val="800000"/>
                </a:solidFill>
                <a:latin typeface="Arial"/>
                <a:ea typeface="Times"/>
                <a:cs typeface="Arial"/>
                <a:sym typeface="Times"/>
              </a:rPr>
              <a:t>une</a:t>
            </a:r>
            <a:r>
              <a:rPr lang="en-US" sz="2000" b="1" dirty="0">
                <a:solidFill>
                  <a:srgbClr val="800000"/>
                </a:solidFill>
                <a:latin typeface="Arial"/>
                <a:ea typeface="Times"/>
                <a:cs typeface="Arial"/>
                <a:sym typeface="Times"/>
              </a:rPr>
              <a:t>-</a:t>
            </a:r>
            <a:r>
              <a:rPr lang="en-US" sz="2000" b="1" dirty="0" err="1">
                <a:solidFill>
                  <a:srgbClr val="800000"/>
                </a:solidFill>
                <a:latin typeface="Arial"/>
                <a:ea typeface="Times"/>
                <a:cs typeface="Arial"/>
                <a:sym typeface="Times"/>
              </a:rPr>
              <a:t>infirmiere</a:t>
            </a:r>
            <a:r>
              <a:rPr lang="en-US" sz="2000" b="1" dirty="0">
                <a:solidFill>
                  <a:srgbClr val="800000"/>
                </a:solidFill>
                <a:latin typeface="Arial"/>
                <a:ea typeface="Times"/>
                <a:cs typeface="Arial"/>
                <a:sym typeface="Times"/>
              </a:rPr>
              <a:t>-</a:t>
            </a:r>
            <a:r>
              <a:rPr lang="en-US" sz="2000" b="1" dirty="0" err="1">
                <a:solidFill>
                  <a:srgbClr val="800000"/>
                </a:solidFill>
                <a:latin typeface="Arial"/>
                <a:ea typeface="Times"/>
                <a:cs typeface="Arial"/>
                <a:sym typeface="Times"/>
              </a:rPr>
              <a:t>congediee</a:t>
            </a:r>
            <a:r>
              <a:rPr lang="en-US" sz="2000" b="1" dirty="0">
                <a:solidFill>
                  <a:srgbClr val="800000"/>
                </a:solidFill>
                <a:latin typeface="Arial"/>
                <a:ea typeface="Times"/>
                <a:cs typeface="Arial"/>
                <a:sym typeface="Times"/>
              </a:rPr>
              <a:t>-a-</a:t>
            </a:r>
            <a:r>
              <a:rPr lang="en-US" sz="2000" b="1" dirty="0" err="1">
                <a:solidFill>
                  <a:srgbClr val="800000"/>
                </a:solidFill>
                <a:latin typeface="Arial"/>
                <a:ea typeface="Times"/>
                <a:cs typeface="Arial"/>
                <a:sym typeface="Times"/>
              </a:rPr>
              <a:t>couru</a:t>
            </a:r>
            <a:r>
              <a:rPr lang="en-US" sz="2000" b="1" dirty="0">
                <a:solidFill>
                  <a:srgbClr val="800000"/>
                </a:solidFill>
                <a:latin typeface="Arial"/>
                <a:ea typeface="Times"/>
                <a:cs typeface="Arial"/>
                <a:sym typeface="Times"/>
              </a:rPr>
              <a:t>-a-</a:t>
            </a:r>
            <a:r>
              <a:rPr lang="en-US" sz="2000" b="1" dirty="0" err="1">
                <a:solidFill>
                  <a:srgbClr val="800000"/>
                </a:solidFill>
                <a:latin typeface="Arial"/>
                <a:ea typeface="Times"/>
                <a:cs typeface="Arial"/>
                <a:sym typeface="Times"/>
              </a:rPr>
              <a:t>sa</a:t>
            </a:r>
            <a:r>
              <a:rPr lang="en-US" sz="2000" b="1" dirty="0">
                <a:solidFill>
                  <a:srgbClr val="800000"/>
                </a:solidFill>
                <a:latin typeface="Arial"/>
                <a:ea typeface="Times"/>
                <a:cs typeface="Arial"/>
                <a:sym typeface="Times"/>
              </a:rPr>
              <a:t>-</a:t>
            </a:r>
            <a:r>
              <a:rPr lang="en-US" sz="2000" b="1" dirty="0" err="1">
                <a:solidFill>
                  <a:srgbClr val="800000"/>
                </a:solidFill>
                <a:latin typeface="Arial"/>
                <a:ea typeface="Times"/>
                <a:cs typeface="Arial"/>
                <a:sym typeface="Times"/>
              </a:rPr>
              <a:t>perte</a:t>
            </a:r>
            <a:endParaRPr lang="fr-FR" sz="2000" b="1" dirty="0" smtClean="0">
              <a:solidFill>
                <a:srgbClr val="800000"/>
              </a:solidFill>
              <a:latin typeface="Arial"/>
              <a:ea typeface="Times"/>
              <a:cs typeface="Arial"/>
              <a:sym typeface="Times"/>
            </a:endParaRPr>
          </a:p>
          <a:p>
            <a:pPr marL="1016000" lvl="1" indent="-457200">
              <a:spcBef>
                <a:spcPts val="0"/>
              </a:spcBef>
              <a:buClrTx/>
              <a:buSzPct val="50000"/>
              <a:buFont typeface="Wingdings" charset="2"/>
              <a:buChar char="u"/>
            </a:pPr>
            <a:endParaRPr lang="fr-FR" sz="2600" b="1" dirty="0" smtClean="0">
              <a:solidFill>
                <a:srgbClr val="000090"/>
              </a:solidFill>
              <a:latin typeface="Arial"/>
              <a:ea typeface="Times"/>
              <a:cs typeface="Arial"/>
              <a:sym typeface="Times"/>
            </a:endParaRPr>
          </a:p>
          <a:p>
            <a:pPr marL="1016000" lvl="1" indent="-457200">
              <a:spcBef>
                <a:spcPts val="0"/>
              </a:spcBef>
              <a:buClrTx/>
              <a:buSzPct val="50000"/>
              <a:buFont typeface="Wingdings" charset="2"/>
              <a:buChar char="u"/>
            </a:pPr>
            <a:r>
              <a:rPr lang="fr-FR" sz="2400" b="1" dirty="0" smtClean="0">
                <a:solidFill>
                  <a:srgbClr val="000090"/>
                </a:solidFill>
                <a:latin typeface="Arial"/>
                <a:ea typeface="Times"/>
                <a:cs typeface="Arial"/>
                <a:sym typeface="Times"/>
              </a:rPr>
              <a:t>L’occupation </a:t>
            </a:r>
            <a:r>
              <a:rPr lang="fr-FR" sz="2400" b="1" dirty="0">
                <a:solidFill>
                  <a:srgbClr val="000090"/>
                </a:solidFill>
                <a:latin typeface="Arial"/>
                <a:ea typeface="Times"/>
                <a:cs typeface="Arial"/>
                <a:sym typeface="Times"/>
              </a:rPr>
              <a:t>d’un deuxième emploi durant une </a:t>
            </a:r>
            <a:r>
              <a:rPr lang="fr-FR" sz="2400" b="1" dirty="0" smtClean="0">
                <a:solidFill>
                  <a:srgbClr val="000090"/>
                </a:solidFill>
                <a:latin typeface="Arial"/>
                <a:ea typeface="Times"/>
                <a:cs typeface="Arial"/>
                <a:sym typeface="Times"/>
              </a:rPr>
              <a:t>absence.</a:t>
            </a:r>
          </a:p>
          <a:p>
            <a:pPr marL="1016000" lvl="1" indent="-457200">
              <a:spcBef>
                <a:spcPts val="0"/>
              </a:spcBef>
              <a:buClrTx/>
              <a:buSzPct val="50000"/>
              <a:buFont typeface="Wingdings" charset="2"/>
              <a:buChar char="u"/>
            </a:pPr>
            <a:endParaRPr lang="fr-FR" sz="2400" b="1" dirty="0" smtClean="0">
              <a:solidFill>
                <a:srgbClr val="000090"/>
              </a:solidFill>
              <a:latin typeface="Arial"/>
              <a:ea typeface="Times"/>
              <a:cs typeface="Arial"/>
              <a:sym typeface="Times"/>
            </a:endParaRPr>
          </a:p>
          <a:p>
            <a:pPr marL="1016000" lvl="1" indent="-457200">
              <a:spcBef>
                <a:spcPts val="0"/>
              </a:spcBef>
              <a:buClrTx/>
              <a:buSzPct val="50000"/>
              <a:buFont typeface="Wingdings" charset="2"/>
              <a:buChar char="u"/>
            </a:pPr>
            <a:r>
              <a:rPr lang="fr-FR" sz="2400" b="1" dirty="0" smtClean="0">
                <a:solidFill>
                  <a:srgbClr val="000090"/>
                </a:solidFill>
                <a:latin typeface="Arial"/>
                <a:ea typeface="Times"/>
                <a:cs typeface="Arial"/>
                <a:sym typeface="Times"/>
              </a:rPr>
              <a:t>L'exercice d’activités incompatibles.</a:t>
            </a:r>
            <a:endParaRPr sz="2400" b="1" dirty="0">
              <a:solidFill>
                <a:srgbClr val="000090"/>
              </a:solidFill>
              <a:latin typeface="Arial"/>
              <a:ea typeface="Times"/>
              <a:cs typeface="Arial"/>
              <a:sym typeface="Times"/>
            </a:endParaRPr>
          </a:p>
        </p:txBody>
      </p:sp>
      <p:sp>
        <p:nvSpPr>
          <p:cNvPr id="4" name="Rectangle 21">
            <a:extLst>
              <a:ext uri="{FF2B5EF4-FFF2-40B4-BE49-F238E27FC236}"/>
            </a:extLst>
          </p:cNvPr>
          <p:cNvSpPr txBox="1">
            <a:spLocks noChangeArrowheads="1"/>
          </p:cNvSpPr>
          <p:nvPr/>
        </p:nvSpPr>
        <p:spPr bwMode="auto">
          <a:xfrm>
            <a:off x="7410450" y="6413500"/>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600" b="1" i="0" u="none" strike="noStrike" cap="none">
                <a:solidFill>
                  <a:schemeClr val="bg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fld id="{935560C4-BB71-0E4A-A013-1ABC9393C8E6}" type="slidenum">
              <a:rPr lang="fr-CA" smtClean="0"/>
              <a:pPr>
                <a:defRPr/>
              </a:pPr>
              <a:t>13</a:t>
            </a:fld>
            <a:endParaRPr lang="fr-CA"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2"/>
          <p:cNvSpPr txBox="1">
            <a:spLocks noGrp="1"/>
          </p:cNvSpPr>
          <p:nvPr>
            <p:ph type="title" idx="4294967295"/>
          </p:nvPr>
        </p:nvSpPr>
        <p:spPr>
          <a:xfrm>
            <a:off x="484584" y="452718"/>
            <a:ext cx="8173642" cy="779182"/>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fr-FR" b="1" dirty="0">
                <a:solidFill>
                  <a:srgbClr val="000090"/>
                </a:solidFill>
                <a:latin typeface="Arial"/>
                <a:ea typeface="Times"/>
                <a:cs typeface="Arial"/>
                <a:sym typeface="Times"/>
              </a:rPr>
              <a:t>La preuve </a:t>
            </a:r>
            <a:r>
              <a:rPr lang="fr-FR" b="1" dirty="0">
                <a:solidFill>
                  <a:srgbClr val="000090"/>
                </a:solidFill>
                <a:latin typeface="Arial"/>
                <a:cs typeface="Arial"/>
              </a:rPr>
              <a:t> </a:t>
            </a:r>
            <a:endParaRPr b="1" dirty="0">
              <a:solidFill>
                <a:srgbClr val="000090"/>
              </a:solidFill>
              <a:latin typeface="Arial"/>
              <a:cs typeface="Arial"/>
            </a:endParaRPr>
          </a:p>
        </p:txBody>
      </p:sp>
      <p:sp>
        <p:nvSpPr>
          <p:cNvPr id="230" name="Google Shape;230;p32"/>
          <p:cNvSpPr txBox="1">
            <a:spLocks noGrp="1"/>
          </p:cNvSpPr>
          <p:nvPr>
            <p:ph type="body" idx="4294967295"/>
          </p:nvPr>
        </p:nvSpPr>
        <p:spPr>
          <a:xfrm>
            <a:off x="522685" y="1676400"/>
            <a:ext cx="8116491" cy="42545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fr-FR" sz="2400" b="1" dirty="0">
                <a:solidFill>
                  <a:srgbClr val="800000"/>
                </a:solidFill>
                <a:latin typeface="Arial"/>
                <a:ea typeface="Times"/>
                <a:cs typeface="Arial"/>
                <a:sym typeface="Times"/>
              </a:rPr>
              <a:t>La preuve de l’employeur repose fréquemment sur la filature du salarié</a:t>
            </a:r>
            <a:r>
              <a:rPr lang="fr-FR" sz="2400" b="1" dirty="0" smtClean="0">
                <a:solidFill>
                  <a:srgbClr val="800000"/>
                </a:solidFill>
                <a:latin typeface="Arial"/>
                <a:ea typeface="Times"/>
                <a:cs typeface="Arial"/>
                <a:sym typeface="Times"/>
              </a:rPr>
              <a:t>.</a:t>
            </a:r>
            <a:endParaRPr sz="2400" b="1" dirty="0">
              <a:solidFill>
                <a:srgbClr val="800000"/>
              </a:solidFill>
              <a:latin typeface="Arial"/>
              <a:ea typeface="Times"/>
              <a:cs typeface="Arial"/>
              <a:sym typeface="Times"/>
            </a:endParaRPr>
          </a:p>
          <a:p>
            <a:pPr marL="0" lvl="0" indent="0" algn="l" rtl="0">
              <a:spcBef>
                <a:spcPts val="1000"/>
              </a:spcBef>
              <a:spcAft>
                <a:spcPts val="0"/>
              </a:spcAft>
              <a:buNone/>
            </a:pPr>
            <a:endParaRPr sz="2400" b="1" dirty="0">
              <a:solidFill>
                <a:srgbClr val="800000"/>
              </a:solidFill>
              <a:latin typeface="Arial"/>
              <a:ea typeface="Times"/>
              <a:cs typeface="Arial"/>
              <a:sym typeface="Times"/>
            </a:endParaRPr>
          </a:p>
          <a:p>
            <a:pPr marL="0" lvl="0" indent="0" algn="l" rtl="0">
              <a:spcBef>
                <a:spcPts val="1000"/>
              </a:spcBef>
              <a:spcAft>
                <a:spcPts val="0"/>
              </a:spcAft>
              <a:buNone/>
            </a:pPr>
            <a:r>
              <a:rPr lang="fr-FR" sz="2400" b="1" dirty="0" smtClean="0">
                <a:solidFill>
                  <a:srgbClr val="800000"/>
                </a:solidFill>
                <a:latin typeface="Arial"/>
                <a:ea typeface="Times"/>
                <a:cs typeface="Arial"/>
                <a:sym typeface="Times"/>
              </a:rPr>
              <a:t>Elle </a:t>
            </a:r>
            <a:r>
              <a:rPr lang="fr-FR" sz="2400" b="1" dirty="0">
                <a:solidFill>
                  <a:srgbClr val="800000"/>
                </a:solidFill>
                <a:latin typeface="Arial"/>
                <a:ea typeface="Times"/>
                <a:cs typeface="Arial"/>
                <a:sym typeface="Times"/>
              </a:rPr>
              <a:t>est </a:t>
            </a:r>
            <a:r>
              <a:rPr lang="fr-FR" sz="2400" b="1" dirty="0" smtClean="0">
                <a:solidFill>
                  <a:srgbClr val="800000"/>
                </a:solidFill>
                <a:latin typeface="Arial"/>
                <a:ea typeface="Times"/>
                <a:cs typeface="Arial"/>
                <a:sym typeface="Times"/>
              </a:rPr>
              <a:t>permise </a:t>
            </a:r>
            <a:r>
              <a:rPr lang="fr-FR" sz="2400" b="1" dirty="0">
                <a:solidFill>
                  <a:srgbClr val="800000"/>
                </a:solidFill>
                <a:latin typeface="Arial"/>
                <a:ea typeface="Times"/>
                <a:cs typeface="Arial"/>
                <a:sym typeface="Times"/>
              </a:rPr>
              <a:t>lorsqu’elle est justifiée par des motifs valables et conduite avec des moyens </a:t>
            </a:r>
            <a:r>
              <a:rPr lang="fr-FR" sz="2400" b="1" dirty="0" smtClean="0">
                <a:solidFill>
                  <a:srgbClr val="800000"/>
                </a:solidFill>
                <a:latin typeface="Arial"/>
                <a:ea typeface="Times"/>
                <a:cs typeface="Arial"/>
                <a:sym typeface="Times"/>
              </a:rPr>
              <a:t>raisonnables.</a:t>
            </a:r>
            <a:endParaRPr sz="2400" b="1" dirty="0">
              <a:solidFill>
                <a:srgbClr val="800000"/>
              </a:solidFill>
              <a:latin typeface="Arial"/>
              <a:ea typeface="Times"/>
              <a:cs typeface="Arial"/>
              <a:sym typeface="Times"/>
            </a:endParaRPr>
          </a:p>
          <a:p>
            <a:pPr marL="0" lvl="0" indent="0" algn="l" rtl="0">
              <a:spcBef>
                <a:spcPts val="1000"/>
              </a:spcBef>
              <a:spcAft>
                <a:spcPts val="0"/>
              </a:spcAft>
              <a:buNone/>
            </a:pPr>
            <a:endParaRPr sz="2400" b="1" dirty="0">
              <a:solidFill>
                <a:srgbClr val="800000"/>
              </a:solidFill>
              <a:latin typeface="Arial"/>
              <a:ea typeface="Times"/>
              <a:cs typeface="Arial"/>
              <a:sym typeface="Times"/>
            </a:endParaRPr>
          </a:p>
          <a:p>
            <a:pPr marL="0" lvl="0" indent="0" algn="l" rtl="0">
              <a:spcBef>
                <a:spcPts val="1000"/>
              </a:spcBef>
              <a:spcAft>
                <a:spcPts val="0"/>
              </a:spcAft>
              <a:buNone/>
            </a:pPr>
            <a:r>
              <a:rPr lang="fr-FR" sz="2400" b="1" dirty="0" smtClean="0">
                <a:solidFill>
                  <a:srgbClr val="800000"/>
                </a:solidFill>
                <a:latin typeface="Arial"/>
                <a:ea typeface="Times"/>
                <a:cs typeface="Arial"/>
                <a:sym typeface="Times"/>
              </a:rPr>
              <a:t>Les </a:t>
            </a:r>
            <a:r>
              <a:rPr lang="fr-FR" sz="2400" b="1" dirty="0">
                <a:solidFill>
                  <a:srgbClr val="800000"/>
                </a:solidFill>
                <a:latin typeface="Arial"/>
                <a:ea typeface="Times"/>
                <a:cs typeface="Arial"/>
                <a:sym typeface="Times"/>
              </a:rPr>
              <a:t>tribunaux peuvent être sévères concernant la preuve d’un motif valable pour demander une filature. </a:t>
            </a:r>
            <a:endParaRPr sz="2400" b="1" dirty="0">
              <a:solidFill>
                <a:srgbClr val="800000"/>
              </a:solidFill>
              <a:latin typeface="Arial"/>
              <a:ea typeface="Times"/>
              <a:cs typeface="Arial"/>
              <a:sym typeface="Times"/>
            </a:endParaRPr>
          </a:p>
        </p:txBody>
      </p:sp>
      <p:sp>
        <p:nvSpPr>
          <p:cNvPr id="4" name="Rectangle 21">
            <a:extLst>
              <a:ext uri="{FF2B5EF4-FFF2-40B4-BE49-F238E27FC236}"/>
            </a:extLst>
          </p:cNvPr>
          <p:cNvSpPr>
            <a:spLocks noGrp="1" noChangeArrowheads="1"/>
          </p:cNvSpPr>
          <p:nvPr>
            <p:ph type="sldNum" sz="quarter" idx="4"/>
          </p:nvPr>
        </p:nvSpPr>
        <p:spPr bwMode="auto">
          <a:xfrm>
            <a:off x="7467600" y="6413500"/>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solidFill>
                  <a:schemeClr val="bg1"/>
                </a:solidFill>
              </a:defRPr>
            </a:lvl1pPr>
          </a:lstStyle>
          <a:p>
            <a:pPr>
              <a:defRPr/>
            </a:pPr>
            <a:fld id="{935560C4-BB71-0E4A-A013-1ABC9393C8E6}" type="slidenum">
              <a:rPr lang="fr-CA" smtClean="0"/>
              <a:pPr>
                <a:defRPr/>
              </a:pPr>
              <a:t>14</a:t>
            </a:fld>
            <a:endParaRPr lang="fr-CA"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3"/>
          <p:cNvSpPr txBox="1">
            <a:spLocks noGrp="1"/>
          </p:cNvSpPr>
          <p:nvPr>
            <p:ph type="title" idx="4294967295"/>
          </p:nvPr>
        </p:nvSpPr>
        <p:spPr>
          <a:xfrm>
            <a:off x="380892" y="266701"/>
            <a:ext cx="8296384" cy="1181099"/>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fr-FR" sz="2800" b="1" dirty="0">
                <a:solidFill>
                  <a:srgbClr val="000090"/>
                </a:solidFill>
                <a:latin typeface="Arial"/>
                <a:ea typeface="Times"/>
                <a:cs typeface="Arial"/>
                <a:sym typeface="Times"/>
              </a:rPr>
              <a:t>Les fausses déclarations</a:t>
            </a:r>
            <a:endParaRPr sz="2800" b="1" dirty="0">
              <a:solidFill>
                <a:srgbClr val="000090"/>
              </a:solidFill>
              <a:latin typeface="Arial"/>
              <a:ea typeface="Times"/>
              <a:cs typeface="Arial"/>
              <a:sym typeface="Times"/>
            </a:endParaRPr>
          </a:p>
          <a:p>
            <a:pPr marL="0" lvl="0" indent="0" algn="ctr" rtl="0">
              <a:spcBef>
                <a:spcPts val="0"/>
              </a:spcBef>
              <a:spcAft>
                <a:spcPts val="0"/>
              </a:spcAft>
              <a:buNone/>
            </a:pPr>
            <a:r>
              <a:rPr lang="fr-FR" sz="2800" b="1" dirty="0">
                <a:solidFill>
                  <a:srgbClr val="000090"/>
                </a:solidFill>
                <a:latin typeface="Arial"/>
                <a:ea typeface="Times"/>
                <a:cs typeface="Arial"/>
                <a:sym typeface="Times"/>
              </a:rPr>
              <a:t>d’invalidité ou de lésion professionnelle</a:t>
            </a:r>
            <a:endParaRPr sz="2800" b="1" dirty="0">
              <a:solidFill>
                <a:srgbClr val="000090"/>
              </a:solidFill>
              <a:latin typeface="Arial"/>
              <a:ea typeface="Times"/>
              <a:cs typeface="Arial"/>
              <a:sym typeface="Times"/>
            </a:endParaRPr>
          </a:p>
          <a:p>
            <a:pPr marL="0" lvl="0" indent="0" algn="ctr" rtl="0">
              <a:spcBef>
                <a:spcPts val="0"/>
              </a:spcBef>
              <a:spcAft>
                <a:spcPts val="0"/>
              </a:spcAft>
              <a:buNone/>
            </a:pPr>
            <a:r>
              <a:rPr lang="fr-FR" sz="2800" b="1" dirty="0">
                <a:solidFill>
                  <a:srgbClr val="000090"/>
                </a:solidFill>
                <a:latin typeface="Arial"/>
                <a:ea typeface="Times"/>
                <a:cs typeface="Arial"/>
                <a:sym typeface="Times"/>
              </a:rPr>
              <a:t> </a:t>
            </a:r>
            <a:endParaRPr sz="2800" b="1" dirty="0">
              <a:solidFill>
                <a:srgbClr val="000090"/>
              </a:solidFill>
              <a:latin typeface="Arial"/>
              <a:ea typeface="Times"/>
              <a:cs typeface="Arial"/>
              <a:sym typeface="Times"/>
            </a:endParaRPr>
          </a:p>
        </p:txBody>
      </p:sp>
      <p:sp>
        <p:nvSpPr>
          <p:cNvPr id="236" name="Google Shape;236;p33"/>
          <p:cNvSpPr txBox="1">
            <a:spLocks noGrp="1"/>
          </p:cNvSpPr>
          <p:nvPr>
            <p:ph type="body" idx="4294967295"/>
          </p:nvPr>
        </p:nvSpPr>
        <p:spPr>
          <a:xfrm>
            <a:off x="302425" y="1348765"/>
            <a:ext cx="8406620" cy="4641672"/>
          </a:xfrm>
          <a:prstGeom prst="rect">
            <a:avLst/>
          </a:prstGeom>
        </p:spPr>
        <p:txBody>
          <a:bodyPr spcFirstLastPara="1" wrap="square" lIns="91425" tIns="45700" rIns="91425" bIns="45700" anchor="t" anchorCtr="0">
            <a:noAutofit/>
          </a:bodyPr>
          <a:lstStyle/>
          <a:p>
            <a:pPr marL="0" lvl="0" indent="0">
              <a:buNone/>
            </a:pPr>
            <a:r>
              <a:rPr lang="fr-FR" sz="2400" b="1" dirty="0">
                <a:solidFill>
                  <a:srgbClr val="000090"/>
                </a:solidFill>
                <a:latin typeface="Arial"/>
                <a:ea typeface="Times"/>
                <a:cs typeface="Arial"/>
                <a:sym typeface="Times"/>
              </a:rPr>
              <a:t>Les fausses </a:t>
            </a:r>
            <a:r>
              <a:rPr lang="fr-FR" sz="2400" b="1" dirty="0" smtClean="0">
                <a:solidFill>
                  <a:srgbClr val="000090"/>
                </a:solidFill>
                <a:latin typeface="Arial"/>
                <a:ea typeface="Times"/>
                <a:cs typeface="Arial"/>
                <a:sym typeface="Times"/>
              </a:rPr>
              <a:t>déclarations </a:t>
            </a:r>
            <a:r>
              <a:rPr lang="fr-FR" sz="2400" b="1" dirty="0">
                <a:solidFill>
                  <a:srgbClr val="000090"/>
                </a:solidFill>
                <a:latin typeface="Arial"/>
                <a:ea typeface="Times"/>
                <a:cs typeface="Arial"/>
                <a:sym typeface="Times"/>
              </a:rPr>
              <a:t>d’invalidité ou de lésion </a:t>
            </a:r>
            <a:r>
              <a:rPr lang="fr-FR" sz="2400" b="1" dirty="0" smtClean="0">
                <a:solidFill>
                  <a:srgbClr val="000090"/>
                </a:solidFill>
                <a:latin typeface="Arial"/>
                <a:ea typeface="Times"/>
                <a:cs typeface="Arial"/>
                <a:sym typeface="Times"/>
              </a:rPr>
              <a:t>professionnelle peuvent </a:t>
            </a:r>
            <a:r>
              <a:rPr lang="fr-FR" sz="2400" b="1" dirty="0">
                <a:solidFill>
                  <a:srgbClr val="000090"/>
                </a:solidFill>
                <a:latin typeface="Arial"/>
                <a:ea typeface="Times"/>
                <a:cs typeface="Arial"/>
                <a:sym typeface="Times"/>
              </a:rPr>
              <a:t>se présenter sous diverses </a:t>
            </a:r>
            <a:r>
              <a:rPr lang="fr-FR" sz="2400" b="1" dirty="0" smtClean="0">
                <a:solidFill>
                  <a:srgbClr val="000090"/>
                </a:solidFill>
                <a:latin typeface="Arial"/>
                <a:ea typeface="Times"/>
                <a:cs typeface="Arial"/>
                <a:sym typeface="Times"/>
              </a:rPr>
              <a:t>formes :</a:t>
            </a:r>
            <a:endParaRPr sz="2400" b="1" dirty="0">
              <a:solidFill>
                <a:srgbClr val="000090"/>
              </a:solidFill>
              <a:latin typeface="Arial"/>
              <a:ea typeface="Times"/>
              <a:cs typeface="Arial"/>
              <a:sym typeface="Times"/>
            </a:endParaRPr>
          </a:p>
          <a:p>
            <a:pPr marL="0" lvl="0" indent="0" algn="l" rtl="0">
              <a:spcBef>
                <a:spcPts val="1000"/>
              </a:spcBef>
              <a:spcAft>
                <a:spcPts val="0"/>
              </a:spcAft>
              <a:buNone/>
            </a:pPr>
            <a:endParaRPr sz="1600" b="1" dirty="0">
              <a:solidFill>
                <a:srgbClr val="000090"/>
              </a:solidFill>
              <a:latin typeface="Arial"/>
              <a:ea typeface="Times"/>
              <a:cs typeface="Arial"/>
              <a:sym typeface="Times"/>
            </a:endParaRPr>
          </a:p>
          <a:p>
            <a:pPr lvl="1" indent="-457200">
              <a:buClrTx/>
              <a:buSzPct val="65000"/>
              <a:buFont typeface="Wingdings" charset="2"/>
              <a:buChar char="u"/>
            </a:pPr>
            <a:r>
              <a:rPr lang="fr-FR" sz="2400" b="1" dirty="0" smtClean="0">
                <a:solidFill>
                  <a:srgbClr val="800000"/>
                </a:solidFill>
                <a:latin typeface="Arial"/>
                <a:ea typeface="Times"/>
                <a:cs typeface="Arial"/>
                <a:sym typeface="Times"/>
              </a:rPr>
              <a:t>Déclarer </a:t>
            </a:r>
            <a:r>
              <a:rPr lang="fr-FR" sz="2400" b="1" dirty="0">
                <a:solidFill>
                  <a:srgbClr val="800000"/>
                </a:solidFill>
                <a:latin typeface="Arial"/>
                <a:ea typeface="Times"/>
                <a:cs typeface="Arial"/>
                <a:sym typeface="Times"/>
              </a:rPr>
              <a:t>faussement être malade ou avoir été victime d’un accident à l’extérieur du travail</a:t>
            </a:r>
            <a:r>
              <a:rPr lang="fr-FR" sz="2400" b="1" dirty="0" smtClean="0">
                <a:solidFill>
                  <a:srgbClr val="800000"/>
                </a:solidFill>
                <a:latin typeface="Arial"/>
                <a:ea typeface="Times"/>
                <a:cs typeface="Arial"/>
                <a:sym typeface="Times"/>
              </a:rPr>
              <a:t>.</a:t>
            </a:r>
            <a:endParaRPr sz="2400" b="1" dirty="0">
              <a:solidFill>
                <a:srgbClr val="800000"/>
              </a:solidFill>
              <a:latin typeface="Arial"/>
              <a:ea typeface="Times"/>
              <a:cs typeface="Arial"/>
              <a:sym typeface="Times"/>
            </a:endParaRPr>
          </a:p>
          <a:p>
            <a:pPr lvl="1" indent="-457200">
              <a:buClrTx/>
              <a:buSzPct val="65000"/>
              <a:buFont typeface="Wingdings" charset="2"/>
              <a:buChar char="u"/>
            </a:pPr>
            <a:r>
              <a:rPr lang="fr-FR" sz="2400" b="1" dirty="0" smtClean="0">
                <a:solidFill>
                  <a:srgbClr val="800000"/>
                </a:solidFill>
                <a:latin typeface="Arial"/>
                <a:ea typeface="Times"/>
                <a:cs typeface="Arial"/>
                <a:sym typeface="Times"/>
              </a:rPr>
              <a:t>Déclarer </a:t>
            </a:r>
            <a:r>
              <a:rPr lang="fr-FR" sz="2400" b="1" dirty="0">
                <a:solidFill>
                  <a:srgbClr val="800000"/>
                </a:solidFill>
                <a:latin typeface="Arial"/>
                <a:ea typeface="Times"/>
                <a:cs typeface="Arial"/>
                <a:sym typeface="Times"/>
              </a:rPr>
              <a:t>un accident de travail qui n’est pas survenu</a:t>
            </a:r>
            <a:r>
              <a:rPr lang="fr-FR" sz="2400" b="1" dirty="0" smtClean="0">
                <a:solidFill>
                  <a:srgbClr val="800000"/>
                </a:solidFill>
                <a:latin typeface="Arial"/>
                <a:ea typeface="Times"/>
                <a:cs typeface="Arial"/>
                <a:sym typeface="Times"/>
              </a:rPr>
              <a:t>.</a:t>
            </a:r>
            <a:endParaRPr sz="2400" b="1" dirty="0">
              <a:solidFill>
                <a:srgbClr val="800000"/>
              </a:solidFill>
              <a:latin typeface="Arial"/>
              <a:ea typeface="Times"/>
              <a:cs typeface="Arial"/>
              <a:sym typeface="Times"/>
            </a:endParaRPr>
          </a:p>
          <a:p>
            <a:pPr lvl="1" indent="-457200">
              <a:buClrTx/>
              <a:buSzPct val="65000"/>
              <a:buFont typeface="Wingdings" charset="2"/>
              <a:buChar char="u"/>
            </a:pPr>
            <a:r>
              <a:rPr lang="fr-FR" sz="2400" b="1" dirty="0">
                <a:solidFill>
                  <a:srgbClr val="800000"/>
                </a:solidFill>
                <a:latin typeface="Arial"/>
                <a:ea typeface="Times"/>
                <a:cs typeface="Arial"/>
                <a:sym typeface="Times"/>
              </a:rPr>
              <a:t>E</a:t>
            </a:r>
            <a:r>
              <a:rPr lang="fr-FR" sz="2400" b="1" dirty="0" smtClean="0">
                <a:solidFill>
                  <a:srgbClr val="800000"/>
                </a:solidFill>
                <a:latin typeface="Arial"/>
                <a:ea typeface="Times"/>
                <a:cs typeface="Arial"/>
                <a:sym typeface="Times"/>
              </a:rPr>
              <a:t>xagérer </a:t>
            </a:r>
            <a:r>
              <a:rPr lang="fr-FR" sz="2400" b="1" dirty="0">
                <a:solidFill>
                  <a:srgbClr val="800000"/>
                </a:solidFill>
                <a:latin typeface="Arial"/>
                <a:ea typeface="Times"/>
                <a:cs typeface="Arial"/>
                <a:sym typeface="Times"/>
              </a:rPr>
              <a:t>son état de santé afin de prolonger sans droit une absence</a:t>
            </a:r>
            <a:r>
              <a:rPr lang="fr-FR" sz="2400" b="1" dirty="0" smtClean="0">
                <a:solidFill>
                  <a:srgbClr val="800000"/>
                </a:solidFill>
                <a:latin typeface="Arial"/>
                <a:ea typeface="Times"/>
                <a:cs typeface="Arial"/>
                <a:sym typeface="Times"/>
              </a:rPr>
              <a:t>.</a:t>
            </a:r>
            <a:endParaRPr sz="2400" b="1" dirty="0">
              <a:solidFill>
                <a:srgbClr val="800000"/>
              </a:solidFill>
              <a:latin typeface="Arial"/>
              <a:ea typeface="Times"/>
              <a:cs typeface="Arial"/>
              <a:sym typeface="Times"/>
            </a:endParaRPr>
          </a:p>
          <a:p>
            <a:pPr lvl="1" indent="-457200">
              <a:buClrTx/>
              <a:buSzPct val="65000"/>
              <a:buFont typeface="Wingdings" charset="2"/>
              <a:buChar char="u"/>
            </a:pPr>
            <a:r>
              <a:rPr lang="fr-FR" sz="2400" b="1" dirty="0" smtClean="0">
                <a:solidFill>
                  <a:srgbClr val="800000"/>
                </a:solidFill>
                <a:latin typeface="Arial"/>
                <a:ea typeface="Times"/>
                <a:cs typeface="Arial"/>
                <a:sym typeface="Times"/>
              </a:rPr>
              <a:t>Etc.</a:t>
            </a:r>
            <a:endParaRPr sz="2400" b="1" dirty="0">
              <a:solidFill>
                <a:srgbClr val="800000"/>
              </a:solidFill>
              <a:latin typeface="Arial"/>
              <a:ea typeface="Times"/>
              <a:cs typeface="Arial"/>
              <a:sym typeface="Times"/>
            </a:endParaRPr>
          </a:p>
        </p:txBody>
      </p:sp>
      <p:sp>
        <p:nvSpPr>
          <p:cNvPr id="5" name="Rectangle 21">
            <a:extLst>
              <a:ext uri="{FF2B5EF4-FFF2-40B4-BE49-F238E27FC236}"/>
            </a:extLst>
          </p:cNvPr>
          <p:cNvSpPr>
            <a:spLocks noGrp="1" noChangeArrowheads="1"/>
          </p:cNvSpPr>
          <p:nvPr>
            <p:ph type="sldNum" sz="quarter" idx="4"/>
          </p:nvPr>
        </p:nvSpPr>
        <p:spPr bwMode="auto">
          <a:xfrm>
            <a:off x="7467600" y="6413500"/>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solidFill>
                  <a:schemeClr val="bg1"/>
                </a:solidFill>
              </a:defRPr>
            </a:lvl1pPr>
          </a:lstStyle>
          <a:p>
            <a:pPr>
              <a:defRPr/>
            </a:pPr>
            <a:fld id="{935560C4-BB71-0E4A-A013-1ABC9393C8E6}" type="slidenum">
              <a:rPr lang="fr-CA" smtClean="0"/>
              <a:pPr>
                <a:defRPr/>
              </a:pPr>
              <a:t>15</a:t>
            </a:fld>
            <a:endParaRPr lang="fr-CA"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4"/>
          <p:cNvSpPr txBox="1">
            <a:spLocks noGrp="1"/>
          </p:cNvSpPr>
          <p:nvPr>
            <p:ph type="title" idx="4294967295"/>
          </p:nvPr>
        </p:nvSpPr>
        <p:spPr>
          <a:xfrm>
            <a:off x="484584" y="317500"/>
            <a:ext cx="8230792" cy="862586"/>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fr-FR" sz="3200" b="1" dirty="0">
                <a:solidFill>
                  <a:srgbClr val="000090"/>
                </a:solidFill>
                <a:latin typeface="Arial"/>
                <a:ea typeface="Times"/>
                <a:cs typeface="Arial"/>
                <a:sym typeface="Times"/>
              </a:rPr>
              <a:t>L’occupation d’un autre emploi </a:t>
            </a:r>
            <a:r>
              <a:rPr lang="fr-FR" sz="3200" b="1" dirty="0" smtClean="0">
                <a:solidFill>
                  <a:srgbClr val="000090"/>
                </a:solidFill>
                <a:latin typeface="Arial"/>
                <a:ea typeface="Times"/>
                <a:cs typeface="Arial"/>
                <a:sym typeface="Times"/>
              </a:rPr>
              <a:t>ou</a:t>
            </a:r>
            <a:br>
              <a:rPr lang="fr-FR" sz="3200" b="1" dirty="0" smtClean="0">
                <a:solidFill>
                  <a:srgbClr val="000090"/>
                </a:solidFill>
                <a:latin typeface="Arial"/>
                <a:ea typeface="Times"/>
                <a:cs typeface="Arial"/>
                <a:sym typeface="Times"/>
              </a:rPr>
            </a:br>
            <a:r>
              <a:rPr lang="fr-FR" sz="3200" b="1" dirty="0" smtClean="0">
                <a:solidFill>
                  <a:srgbClr val="000090"/>
                </a:solidFill>
                <a:latin typeface="Arial"/>
                <a:ea typeface="Times"/>
                <a:cs typeface="Arial"/>
                <a:sym typeface="Times"/>
              </a:rPr>
              <a:t>l’exercice </a:t>
            </a:r>
            <a:r>
              <a:rPr lang="fr-FR" sz="3200" b="1" dirty="0">
                <a:solidFill>
                  <a:srgbClr val="000090"/>
                </a:solidFill>
                <a:latin typeface="Arial"/>
                <a:ea typeface="Times"/>
                <a:cs typeface="Arial"/>
                <a:sym typeface="Times"/>
              </a:rPr>
              <a:t>d’activités incompatibles</a:t>
            </a:r>
            <a:endParaRPr sz="3200" b="1" dirty="0">
              <a:solidFill>
                <a:srgbClr val="000090"/>
              </a:solidFill>
              <a:latin typeface="Arial"/>
              <a:ea typeface="Times"/>
              <a:cs typeface="Arial"/>
              <a:sym typeface="Times"/>
            </a:endParaRPr>
          </a:p>
        </p:txBody>
      </p:sp>
      <p:sp>
        <p:nvSpPr>
          <p:cNvPr id="242" name="Google Shape;242;p34"/>
          <p:cNvSpPr txBox="1">
            <a:spLocks noGrp="1"/>
          </p:cNvSpPr>
          <p:nvPr>
            <p:ph type="body" idx="4294967295"/>
          </p:nvPr>
        </p:nvSpPr>
        <p:spPr>
          <a:xfrm>
            <a:off x="456684" y="1600117"/>
            <a:ext cx="8096766" cy="4326901"/>
          </a:xfrm>
          <a:prstGeom prst="rect">
            <a:avLst/>
          </a:prstGeom>
        </p:spPr>
        <p:txBody>
          <a:bodyPr spcFirstLastPara="1" wrap="square" lIns="91425" tIns="45700" rIns="91425" bIns="45700" anchor="t" anchorCtr="0">
            <a:noAutofit/>
          </a:bodyPr>
          <a:lstStyle/>
          <a:p>
            <a:pPr marL="480060" lvl="0" indent="-342900" algn="l" rtl="0">
              <a:spcBef>
                <a:spcPts val="1000"/>
              </a:spcBef>
              <a:spcAft>
                <a:spcPts val="0"/>
              </a:spcAft>
              <a:buClrTx/>
              <a:buSzPct val="100000"/>
              <a:buFont typeface="Wingdings" charset="2"/>
              <a:buChar char="Ø"/>
            </a:pPr>
            <a:r>
              <a:rPr lang="fr-FR" b="1" dirty="0" smtClean="0">
                <a:solidFill>
                  <a:srgbClr val="800000"/>
                </a:solidFill>
                <a:latin typeface="Arial"/>
                <a:ea typeface="Times"/>
                <a:cs typeface="Arial"/>
                <a:sym typeface="Times"/>
              </a:rPr>
              <a:t>L’employeur doit démontrer </a:t>
            </a:r>
            <a:r>
              <a:rPr lang="fr-FR" b="1" dirty="0">
                <a:solidFill>
                  <a:srgbClr val="800000"/>
                </a:solidFill>
                <a:latin typeface="Arial"/>
                <a:ea typeface="Times"/>
                <a:cs typeface="Arial"/>
                <a:sym typeface="Times"/>
              </a:rPr>
              <a:t>que </a:t>
            </a:r>
            <a:r>
              <a:rPr lang="fr-FR" b="1" dirty="0" smtClean="0">
                <a:solidFill>
                  <a:srgbClr val="800000"/>
                </a:solidFill>
                <a:latin typeface="Arial"/>
                <a:ea typeface="Times"/>
                <a:cs typeface="Arial"/>
                <a:sym typeface="Times"/>
              </a:rPr>
              <a:t>l’employé est </a:t>
            </a:r>
            <a:r>
              <a:rPr lang="fr-FR" b="1" dirty="0">
                <a:solidFill>
                  <a:srgbClr val="800000"/>
                </a:solidFill>
                <a:latin typeface="Arial"/>
                <a:ea typeface="Times"/>
                <a:cs typeface="Arial"/>
                <a:sym typeface="Times"/>
              </a:rPr>
              <a:t>capable d’exercer ses fonctions</a:t>
            </a:r>
            <a:r>
              <a:rPr lang="fr-FR" b="1" dirty="0" smtClean="0">
                <a:solidFill>
                  <a:srgbClr val="800000"/>
                </a:solidFill>
                <a:latin typeface="Arial"/>
                <a:ea typeface="Times"/>
                <a:cs typeface="Arial"/>
                <a:sym typeface="Times"/>
              </a:rPr>
              <a:t>.</a:t>
            </a:r>
            <a:endParaRPr b="1" dirty="0">
              <a:solidFill>
                <a:srgbClr val="800000"/>
              </a:solidFill>
              <a:latin typeface="Arial"/>
              <a:ea typeface="Times"/>
              <a:cs typeface="Arial"/>
              <a:sym typeface="Times"/>
            </a:endParaRPr>
          </a:p>
          <a:p>
            <a:pPr marL="480060" lvl="0" indent="-342900">
              <a:buClrTx/>
              <a:buSzPct val="100000"/>
              <a:buFont typeface="Wingdings" charset="2"/>
              <a:buChar char="Ø"/>
            </a:pPr>
            <a:r>
              <a:rPr lang="fr-FR" b="1" dirty="0">
                <a:solidFill>
                  <a:srgbClr val="800000"/>
                </a:solidFill>
                <a:latin typeface="Arial"/>
                <a:ea typeface="Times"/>
                <a:cs typeface="Arial"/>
                <a:sym typeface="Times"/>
              </a:rPr>
              <a:t>Avant d’intervenir, </a:t>
            </a:r>
            <a:r>
              <a:rPr lang="fr-FR" b="1" dirty="0" smtClean="0">
                <a:solidFill>
                  <a:srgbClr val="800000"/>
                </a:solidFill>
                <a:latin typeface="Arial"/>
                <a:ea typeface="Times"/>
                <a:cs typeface="Arial"/>
                <a:sym typeface="Times"/>
              </a:rPr>
              <a:t>l’employeur </a:t>
            </a:r>
            <a:r>
              <a:rPr lang="fr-FR" b="1" dirty="0">
                <a:solidFill>
                  <a:srgbClr val="800000"/>
                </a:solidFill>
                <a:latin typeface="Arial"/>
                <a:ea typeface="Times"/>
                <a:cs typeface="Arial"/>
                <a:sym typeface="Times"/>
              </a:rPr>
              <a:t>doit se renseigner et se questionner sur </a:t>
            </a:r>
            <a:r>
              <a:rPr lang="fr-FR" b="1" dirty="0" smtClean="0">
                <a:solidFill>
                  <a:srgbClr val="800000"/>
                </a:solidFill>
                <a:latin typeface="Arial"/>
                <a:ea typeface="Times"/>
                <a:cs typeface="Arial"/>
                <a:sym typeface="Times"/>
              </a:rPr>
              <a:t>l’employé :</a:t>
            </a:r>
            <a:endParaRPr b="1" dirty="0">
              <a:solidFill>
                <a:srgbClr val="800000"/>
              </a:solidFill>
              <a:latin typeface="Arial"/>
              <a:ea typeface="Times"/>
              <a:cs typeface="Arial"/>
              <a:sym typeface="Times"/>
            </a:endParaRPr>
          </a:p>
          <a:p>
            <a:pPr marL="800100" lvl="1" indent="-342900">
              <a:buClrTx/>
              <a:buSzPct val="65000"/>
              <a:buFont typeface="Wingdings" charset="2"/>
              <a:buChar char="u"/>
            </a:pPr>
            <a:r>
              <a:rPr lang="fr-FR" sz="2000" b="1" dirty="0">
                <a:solidFill>
                  <a:srgbClr val="000090"/>
                </a:solidFill>
                <a:latin typeface="Arial"/>
                <a:ea typeface="Times"/>
                <a:cs typeface="Arial"/>
                <a:sym typeface="Times"/>
              </a:rPr>
              <a:t> </a:t>
            </a:r>
            <a:r>
              <a:rPr lang="fr-FR" sz="2000" b="1" dirty="0" smtClean="0">
                <a:solidFill>
                  <a:srgbClr val="000090"/>
                </a:solidFill>
                <a:latin typeface="Arial"/>
                <a:ea typeface="Times"/>
                <a:cs typeface="Arial"/>
                <a:sym typeface="Times"/>
              </a:rPr>
              <a:t>Les </a:t>
            </a:r>
            <a:r>
              <a:rPr lang="fr-FR" sz="2000" b="1" dirty="0">
                <a:solidFill>
                  <a:srgbClr val="000090"/>
                </a:solidFill>
                <a:latin typeface="Arial"/>
                <a:ea typeface="Times"/>
                <a:cs typeface="Arial"/>
                <a:sym typeface="Times"/>
              </a:rPr>
              <a:t>activités </a:t>
            </a:r>
            <a:r>
              <a:rPr lang="fr-FR" sz="2000" b="1" dirty="0" smtClean="0">
                <a:solidFill>
                  <a:srgbClr val="000090"/>
                </a:solidFill>
                <a:latin typeface="Arial"/>
                <a:ea typeface="Times"/>
                <a:cs typeface="Arial"/>
                <a:sym typeface="Times"/>
              </a:rPr>
              <a:t>risquent-elles </a:t>
            </a:r>
            <a:r>
              <a:rPr lang="fr-FR" sz="2000" b="1" dirty="0">
                <a:solidFill>
                  <a:srgbClr val="000090"/>
                </a:solidFill>
                <a:latin typeface="Arial"/>
                <a:ea typeface="Times"/>
                <a:cs typeface="Arial"/>
                <a:sym typeface="Times"/>
              </a:rPr>
              <a:t>d’aggraver sa </a:t>
            </a:r>
            <a:r>
              <a:rPr lang="fr-FR" sz="2000" b="1" dirty="0" smtClean="0">
                <a:solidFill>
                  <a:srgbClr val="000090"/>
                </a:solidFill>
                <a:latin typeface="Arial"/>
                <a:ea typeface="Times"/>
                <a:cs typeface="Arial"/>
                <a:sym typeface="Times"/>
              </a:rPr>
              <a:t>condition ?</a:t>
            </a:r>
            <a:endParaRPr sz="2000" b="1" dirty="0">
              <a:solidFill>
                <a:srgbClr val="000090"/>
              </a:solidFill>
              <a:latin typeface="Arial"/>
              <a:ea typeface="Times"/>
              <a:cs typeface="Arial"/>
              <a:sym typeface="Times"/>
            </a:endParaRPr>
          </a:p>
          <a:p>
            <a:pPr marL="800100" lvl="1" indent="-342900">
              <a:buClrTx/>
              <a:buSzPct val="65000"/>
              <a:buFont typeface="Wingdings" charset="2"/>
              <a:buChar char="u"/>
            </a:pPr>
            <a:r>
              <a:rPr lang="fr-FR" sz="2000" b="1" dirty="0">
                <a:solidFill>
                  <a:srgbClr val="000090"/>
                </a:solidFill>
                <a:latin typeface="Arial"/>
                <a:ea typeface="Times"/>
                <a:cs typeface="Arial"/>
                <a:sym typeface="Times"/>
              </a:rPr>
              <a:t> </a:t>
            </a:r>
            <a:r>
              <a:rPr lang="fr-FR" sz="2000" b="1" dirty="0" smtClean="0">
                <a:solidFill>
                  <a:srgbClr val="000090"/>
                </a:solidFill>
                <a:latin typeface="Arial"/>
                <a:ea typeface="Times"/>
                <a:cs typeface="Arial"/>
                <a:sym typeface="Times"/>
              </a:rPr>
              <a:t>L’employé a-t-il l’intention </a:t>
            </a:r>
            <a:r>
              <a:rPr lang="fr-FR" sz="2000" b="1" dirty="0">
                <a:solidFill>
                  <a:srgbClr val="000090"/>
                </a:solidFill>
                <a:latin typeface="Arial"/>
                <a:ea typeface="Times"/>
                <a:cs typeface="Arial"/>
                <a:sym typeface="Times"/>
              </a:rPr>
              <a:t>de frauder </a:t>
            </a:r>
            <a:r>
              <a:rPr lang="fr-FR" sz="2000" b="1" dirty="0" smtClean="0">
                <a:solidFill>
                  <a:srgbClr val="000090"/>
                </a:solidFill>
                <a:latin typeface="Arial"/>
                <a:ea typeface="Times"/>
                <a:cs typeface="Arial"/>
                <a:sym typeface="Times"/>
              </a:rPr>
              <a:t>son employeur</a:t>
            </a:r>
            <a:r>
              <a:rPr lang="fr-FR" sz="2000" b="1" dirty="0">
                <a:solidFill>
                  <a:srgbClr val="000090"/>
                </a:solidFill>
                <a:latin typeface="Arial"/>
                <a:ea typeface="Times"/>
                <a:cs typeface="Arial"/>
                <a:sym typeface="Times"/>
              </a:rPr>
              <a:t> </a:t>
            </a:r>
            <a:r>
              <a:rPr lang="fr-FR" sz="2000" b="1" dirty="0" smtClean="0">
                <a:solidFill>
                  <a:srgbClr val="000090"/>
                </a:solidFill>
                <a:latin typeface="Arial"/>
                <a:ea typeface="Times"/>
                <a:cs typeface="Arial"/>
                <a:sym typeface="Times"/>
              </a:rPr>
              <a:t>?</a:t>
            </a:r>
            <a:endParaRPr sz="2000" b="1" dirty="0">
              <a:solidFill>
                <a:srgbClr val="000090"/>
              </a:solidFill>
              <a:latin typeface="Arial"/>
              <a:ea typeface="Times"/>
              <a:cs typeface="Arial"/>
              <a:sym typeface="Times"/>
            </a:endParaRPr>
          </a:p>
          <a:p>
            <a:pPr marL="800100" lvl="1" indent="-342900">
              <a:buClrTx/>
              <a:buSzPct val="65000"/>
              <a:buFont typeface="Wingdings" charset="2"/>
              <a:buChar char="u"/>
            </a:pPr>
            <a:r>
              <a:rPr lang="fr-FR" sz="2000" b="1" dirty="0">
                <a:solidFill>
                  <a:srgbClr val="000090"/>
                </a:solidFill>
                <a:latin typeface="Arial"/>
                <a:ea typeface="Times"/>
                <a:cs typeface="Arial"/>
                <a:sym typeface="Times"/>
              </a:rPr>
              <a:t> </a:t>
            </a:r>
            <a:r>
              <a:rPr lang="fr-FR" sz="2000" b="1" dirty="0" smtClean="0">
                <a:solidFill>
                  <a:srgbClr val="000090"/>
                </a:solidFill>
                <a:latin typeface="Arial"/>
                <a:ea typeface="Times"/>
                <a:cs typeface="Arial"/>
                <a:sym typeface="Times"/>
              </a:rPr>
              <a:t>Les </a:t>
            </a:r>
            <a:r>
              <a:rPr lang="fr-FR" sz="2000" b="1" dirty="0">
                <a:solidFill>
                  <a:srgbClr val="000090"/>
                </a:solidFill>
                <a:latin typeface="Arial"/>
                <a:ea typeface="Times"/>
                <a:cs typeface="Arial"/>
                <a:sym typeface="Times"/>
              </a:rPr>
              <a:t>gestes </a:t>
            </a:r>
            <a:r>
              <a:rPr lang="fr-FR" sz="2000" b="1" dirty="0" smtClean="0">
                <a:solidFill>
                  <a:srgbClr val="000090"/>
                </a:solidFill>
                <a:latin typeface="Arial"/>
                <a:ea typeface="Times"/>
                <a:cs typeface="Arial"/>
                <a:sym typeface="Times"/>
              </a:rPr>
              <a:t>posés constituent-ils des gestes de </a:t>
            </a:r>
            <a:r>
              <a:rPr lang="fr-FR" sz="2000" b="1" dirty="0">
                <a:solidFill>
                  <a:srgbClr val="000090"/>
                </a:solidFill>
                <a:latin typeface="Arial"/>
                <a:ea typeface="Times"/>
                <a:cs typeface="Arial"/>
                <a:sym typeface="Times"/>
              </a:rPr>
              <a:t>la vie </a:t>
            </a:r>
            <a:r>
              <a:rPr lang="fr-FR" sz="2000" b="1" dirty="0" smtClean="0">
                <a:solidFill>
                  <a:srgbClr val="000090"/>
                </a:solidFill>
                <a:latin typeface="Arial"/>
                <a:ea typeface="Times"/>
                <a:cs typeface="Arial"/>
                <a:sym typeface="Times"/>
              </a:rPr>
              <a:t>quotidienne ?</a:t>
            </a:r>
            <a:endParaRPr sz="2000" b="1" dirty="0">
              <a:solidFill>
                <a:srgbClr val="000090"/>
              </a:solidFill>
              <a:latin typeface="Arial"/>
              <a:ea typeface="Times"/>
              <a:cs typeface="Arial"/>
              <a:sym typeface="Times"/>
            </a:endParaRPr>
          </a:p>
          <a:p>
            <a:pPr marL="480060" lvl="0" indent="-342900" algn="l" rtl="0">
              <a:spcBef>
                <a:spcPts val="1000"/>
              </a:spcBef>
              <a:spcAft>
                <a:spcPts val="0"/>
              </a:spcAft>
              <a:buClrTx/>
              <a:buSzPct val="100000"/>
              <a:buFont typeface="Wingdings" charset="2"/>
              <a:buChar char="Ø"/>
            </a:pPr>
            <a:r>
              <a:rPr lang="fr-FR" b="1" dirty="0" smtClean="0">
                <a:solidFill>
                  <a:srgbClr val="800000"/>
                </a:solidFill>
                <a:latin typeface="Arial"/>
                <a:ea typeface="Times"/>
                <a:cs typeface="Arial"/>
                <a:sym typeface="Times"/>
              </a:rPr>
              <a:t>L’employé ne </a:t>
            </a:r>
            <a:r>
              <a:rPr lang="fr-FR" b="1" dirty="0">
                <a:solidFill>
                  <a:srgbClr val="800000"/>
                </a:solidFill>
                <a:latin typeface="Arial"/>
                <a:ea typeface="Times"/>
                <a:cs typeface="Arial"/>
                <a:sym typeface="Times"/>
              </a:rPr>
              <a:t>peut pas être cloîtré chez lui dans un immobilisme total</a:t>
            </a:r>
            <a:r>
              <a:rPr lang="fr-FR" b="1" dirty="0" smtClean="0">
                <a:solidFill>
                  <a:srgbClr val="800000"/>
                </a:solidFill>
                <a:latin typeface="Arial"/>
                <a:ea typeface="Times"/>
                <a:cs typeface="Arial"/>
                <a:sym typeface="Times"/>
              </a:rPr>
              <a:t>.</a:t>
            </a:r>
            <a:endParaRPr b="1" dirty="0">
              <a:solidFill>
                <a:srgbClr val="800000"/>
              </a:solidFill>
              <a:latin typeface="Arial"/>
              <a:ea typeface="Times"/>
              <a:cs typeface="Arial"/>
              <a:sym typeface="Times"/>
            </a:endParaRPr>
          </a:p>
          <a:p>
            <a:pPr marL="480060" lvl="0" indent="-342900" algn="l" rtl="0">
              <a:spcBef>
                <a:spcPts val="1000"/>
              </a:spcBef>
              <a:spcAft>
                <a:spcPts val="0"/>
              </a:spcAft>
              <a:buClrTx/>
              <a:buSzPct val="100000"/>
              <a:buFont typeface="Wingdings" charset="2"/>
              <a:buChar char="Ø"/>
            </a:pPr>
            <a:r>
              <a:rPr lang="fr-FR" b="1" dirty="0">
                <a:solidFill>
                  <a:srgbClr val="800000"/>
                </a:solidFill>
                <a:latin typeface="Arial"/>
                <a:ea typeface="Times"/>
                <a:cs typeface="Arial"/>
                <a:sym typeface="Times"/>
              </a:rPr>
              <a:t>Il est recommandé d’obtenir un avis médical détaillé.</a:t>
            </a:r>
            <a:endParaRPr b="1" dirty="0">
              <a:solidFill>
                <a:srgbClr val="800000"/>
              </a:solidFill>
              <a:latin typeface="Arial"/>
              <a:ea typeface="Times"/>
              <a:cs typeface="Arial"/>
              <a:sym typeface="Times"/>
            </a:endParaRPr>
          </a:p>
        </p:txBody>
      </p:sp>
      <p:sp>
        <p:nvSpPr>
          <p:cNvPr id="4" name="Rectangle 21">
            <a:extLst>
              <a:ext uri="{FF2B5EF4-FFF2-40B4-BE49-F238E27FC236}"/>
            </a:extLst>
          </p:cNvPr>
          <p:cNvSpPr>
            <a:spLocks noGrp="1" noChangeArrowheads="1"/>
          </p:cNvSpPr>
          <p:nvPr>
            <p:ph type="sldNum" sz="quarter" idx="4"/>
          </p:nvPr>
        </p:nvSpPr>
        <p:spPr bwMode="auto">
          <a:xfrm>
            <a:off x="7467600" y="6413500"/>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solidFill>
                  <a:schemeClr val="bg1"/>
                </a:solidFill>
              </a:defRPr>
            </a:lvl1pPr>
          </a:lstStyle>
          <a:p>
            <a:pPr>
              <a:defRPr/>
            </a:pPr>
            <a:fld id="{935560C4-BB71-0E4A-A013-1ABC9393C8E6}" type="slidenum">
              <a:rPr lang="fr-CA" smtClean="0"/>
              <a:pPr>
                <a:defRPr/>
              </a:pPr>
              <a:t>16</a:t>
            </a:fld>
            <a:endParaRPr lang="fr-CA"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5"/>
          <p:cNvSpPr txBox="1">
            <a:spLocks noGrp="1"/>
          </p:cNvSpPr>
          <p:nvPr>
            <p:ph type="title" idx="4294967295"/>
          </p:nvPr>
        </p:nvSpPr>
        <p:spPr>
          <a:xfrm>
            <a:off x="484584" y="452718"/>
            <a:ext cx="8135542" cy="868082"/>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fr-FR" sz="3600" b="1" dirty="0">
                <a:solidFill>
                  <a:srgbClr val="000090"/>
                </a:solidFill>
                <a:latin typeface="Arial"/>
                <a:ea typeface="Times"/>
                <a:cs typeface="Arial"/>
                <a:sym typeface="Times"/>
              </a:rPr>
              <a:t>La falsification de documents</a:t>
            </a:r>
            <a:endParaRPr sz="3600" b="1" dirty="0">
              <a:solidFill>
                <a:srgbClr val="000090"/>
              </a:solidFill>
              <a:latin typeface="Arial"/>
              <a:ea typeface="Times"/>
              <a:cs typeface="Arial"/>
              <a:sym typeface="Times"/>
            </a:endParaRPr>
          </a:p>
        </p:txBody>
      </p:sp>
      <p:sp>
        <p:nvSpPr>
          <p:cNvPr id="248" name="Google Shape;248;p35"/>
          <p:cNvSpPr txBox="1">
            <a:spLocks noGrp="1"/>
          </p:cNvSpPr>
          <p:nvPr>
            <p:ph type="body" idx="4294967295"/>
          </p:nvPr>
        </p:nvSpPr>
        <p:spPr>
          <a:xfrm>
            <a:off x="541734" y="1341718"/>
            <a:ext cx="7935516" cy="4195500"/>
          </a:xfrm>
          <a:prstGeom prst="rect">
            <a:avLst/>
          </a:prstGeom>
        </p:spPr>
        <p:txBody>
          <a:bodyPr spcFirstLastPara="1" wrap="square" lIns="91425" tIns="45700" rIns="91425" bIns="45700" anchor="t" anchorCtr="0">
            <a:noAutofit/>
          </a:bodyPr>
          <a:lstStyle/>
          <a:p>
            <a:pPr marL="457200" lvl="0" indent="0" algn="l" rtl="0">
              <a:spcBef>
                <a:spcPts val="1000"/>
              </a:spcBef>
              <a:spcAft>
                <a:spcPts val="0"/>
              </a:spcAft>
              <a:buNone/>
            </a:pPr>
            <a:r>
              <a:rPr lang="fr-FR" sz="2800" b="1" dirty="0" smtClean="0">
                <a:solidFill>
                  <a:srgbClr val="800000"/>
                </a:solidFill>
                <a:latin typeface="Arial"/>
                <a:ea typeface="Times"/>
                <a:cs typeface="Arial"/>
                <a:sym typeface="Times"/>
              </a:rPr>
              <a:t>La falsification de :</a:t>
            </a:r>
          </a:p>
          <a:p>
            <a:pPr marL="457200" lvl="0" indent="0" algn="l" rtl="0">
              <a:spcBef>
                <a:spcPts val="1000"/>
              </a:spcBef>
              <a:spcAft>
                <a:spcPts val="0"/>
              </a:spcAft>
              <a:buNone/>
            </a:pPr>
            <a:endParaRPr lang="fr-FR" sz="2800" b="1" dirty="0" smtClean="0">
              <a:solidFill>
                <a:srgbClr val="800000"/>
              </a:solidFill>
              <a:latin typeface="Arial"/>
              <a:ea typeface="Times"/>
              <a:cs typeface="Arial"/>
              <a:sym typeface="Times"/>
            </a:endParaRPr>
          </a:p>
          <a:p>
            <a:pPr marL="1371600" lvl="1" indent="-457200">
              <a:buClrTx/>
              <a:buFont typeface="Wingdings" charset="2"/>
              <a:buChar char="u"/>
            </a:pPr>
            <a:r>
              <a:rPr lang="fr-FR" sz="2800" b="1" dirty="0" smtClean="0">
                <a:solidFill>
                  <a:srgbClr val="000090"/>
                </a:solidFill>
                <a:latin typeface="Arial"/>
                <a:ea typeface="Times"/>
                <a:cs typeface="Arial"/>
                <a:sym typeface="Times"/>
              </a:rPr>
              <a:t>Documents</a:t>
            </a:r>
          </a:p>
          <a:p>
            <a:pPr marL="1371600" lvl="1" indent="-457200">
              <a:buClrTx/>
              <a:buFont typeface="Wingdings" charset="2"/>
              <a:buChar char="u"/>
            </a:pPr>
            <a:r>
              <a:rPr lang="fr-FR" sz="2800" b="1" dirty="0">
                <a:solidFill>
                  <a:srgbClr val="000090"/>
                </a:solidFill>
                <a:latin typeface="Arial"/>
                <a:ea typeface="Times"/>
                <a:cs typeface="Arial"/>
                <a:sym typeface="Times"/>
              </a:rPr>
              <a:t>C</a:t>
            </a:r>
            <a:r>
              <a:rPr lang="fr-FR" sz="2800" b="1" dirty="0" smtClean="0">
                <a:solidFill>
                  <a:srgbClr val="000090"/>
                </a:solidFill>
                <a:latin typeface="Arial"/>
                <a:ea typeface="Times"/>
                <a:cs typeface="Arial"/>
                <a:sym typeface="Times"/>
              </a:rPr>
              <a:t>ertificats médicaux</a:t>
            </a:r>
          </a:p>
          <a:p>
            <a:pPr marL="1371600" lvl="1" indent="-457200">
              <a:buClrTx/>
              <a:buFont typeface="Wingdings" charset="2"/>
              <a:buChar char="u"/>
            </a:pPr>
            <a:r>
              <a:rPr lang="fr-FR" sz="2800" b="1" dirty="0" smtClean="0">
                <a:solidFill>
                  <a:srgbClr val="000090"/>
                </a:solidFill>
                <a:latin typeface="Arial"/>
                <a:ea typeface="Times"/>
                <a:cs typeface="Arial"/>
                <a:sym typeface="Times"/>
              </a:rPr>
              <a:t>Rapports</a:t>
            </a:r>
          </a:p>
          <a:p>
            <a:pPr indent="0">
              <a:buNone/>
            </a:pPr>
            <a:endParaRPr lang="fr-FR" sz="2800" b="1" dirty="0" smtClean="0">
              <a:solidFill>
                <a:srgbClr val="800000"/>
              </a:solidFill>
              <a:latin typeface="Arial"/>
              <a:ea typeface="Times"/>
              <a:cs typeface="Arial"/>
              <a:sym typeface="Times"/>
            </a:endParaRPr>
          </a:p>
          <a:p>
            <a:pPr indent="0">
              <a:buNone/>
            </a:pPr>
            <a:r>
              <a:rPr lang="fr-FR" sz="2800" b="1" dirty="0" smtClean="0">
                <a:solidFill>
                  <a:srgbClr val="800000"/>
                </a:solidFill>
                <a:latin typeface="Arial"/>
                <a:ea typeface="Times"/>
                <a:cs typeface="Arial"/>
                <a:sym typeface="Times"/>
              </a:rPr>
              <a:t>constitue </a:t>
            </a:r>
            <a:r>
              <a:rPr lang="fr-FR" sz="2800" b="1" dirty="0">
                <a:solidFill>
                  <a:srgbClr val="800000"/>
                </a:solidFill>
                <a:latin typeface="Arial"/>
                <a:ea typeface="Times"/>
                <a:cs typeface="Arial"/>
                <a:sym typeface="Times"/>
              </a:rPr>
              <a:t>une infraction au code criminel.</a:t>
            </a:r>
          </a:p>
          <a:p>
            <a:pPr marL="457200" lvl="0" indent="0" algn="l" rtl="0">
              <a:spcBef>
                <a:spcPts val="1000"/>
              </a:spcBef>
              <a:spcAft>
                <a:spcPts val="0"/>
              </a:spcAft>
              <a:buNone/>
            </a:pPr>
            <a:endParaRPr sz="2800" b="1" dirty="0">
              <a:solidFill>
                <a:srgbClr val="800000"/>
              </a:solidFill>
              <a:latin typeface="Arial"/>
              <a:ea typeface="Times"/>
              <a:cs typeface="Arial"/>
              <a:sym typeface="Times"/>
            </a:endParaRPr>
          </a:p>
          <a:p>
            <a:pPr marL="0" lvl="0" indent="0" algn="l" rtl="0">
              <a:spcBef>
                <a:spcPts val="1000"/>
              </a:spcBef>
              <a:spcAft>
                <a:spcPts val="0"/>
              </a:spcAft>
              <a:buNone/>
            </a:pPr>
            <a:endParaRPr sz="2800" b="1" dirty="0">
              <a:solidFill>
                <a:srgbClr val="800000"/>
              </a:solidFill>
              <a:latin typeface="Arial"/>
              <a:ea typeface="Times"/>
              <a:cs typeface="Arial"/>
              <a:sym typeface="Times"/>
            </a:endParaRPr>
          </a:p>
        </p:txBody>
      </p:sp>
      <p:sp>
        <p:nvSpPr>
          <p:cNvPr id="4" name="Rectangle 21">
            <a:extLst>
              <a:ext uri="{FF2B5EF4-FFF2-40B4-BE49-F238E27FC236}"/>
            </a:extLst>
          </p:cNvPr>
          <p:cNvSpPr>
            <a:spLocks noGrp="1" noChangeArrowheads="1"/>
          </p:cNvSpPr>
          <p:nvPr>
            <p:ph type="sldNum" sz="quarter" idx="4"/>
          </p:nvPr>
        </p:nvSpPr>
        <p:spPr bwMode="auto">
          <a:xfrm>
            <a:off x="7467600" y="6413500"/>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solidFill>
                  <a:schemeClr val="bg1"/>
                </a:solidFill>
              </a:defRPr>
            </a:lvl1pPr>
          </a:lstStyle>
          <a:p>
            <a:pPr>
              <a:defRPr/>
            </a:pPr>
            <a:fld id="{935560C4-BB71-0E4A-A013-1ABC9393C8E6}" type="slidenum">
              <a:rPr lang="fr-CA" smtClean="0"/>
              <a:pPr>
                <a:defRPr/>
              </a:pPr>
              <a:t>17</a:t>
            </a:fld>
            <a:endParaRPr lang="fr-CA"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6"/>
          <p:cNvSpPr txBox="1">
            <a:spLocks noGrp="1"/>
          </p:cNvSpPr>
          <p:nvPr>
            <p:ph type="title" idx="4294967295"/>
          </p:nvPr>
        </p:nvSpPr>
        <p:spPr>
          <a:xfrm>
            <a:off x="484584" y="452718"/>
            <a:ext cx="8192692" cy="829982"/>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fr-FR" b="1" dirty="0">
                <a:solidFill>
                  <a:srgbClr val="000090"/>
                </a:solidFill>
                <a:latin typeface="Arial"/>
                <a:ea typeface="Times"/>
                <a:cs typeface="Arial"/>
                <a:sym typeface="Times"/>
              </a:rPr>
              <a:t>À retenir</a:t>
            </a:r>
            <a:endParaRPr b="1" dirty="0">
              <a:solidFill>
                <a:srgbClr val="000090"/>
              </a:solidFill>
              <a:latin typeface="Arial"/>
              <a:ea typeface="Times"/>
              <a:cs typeface="Arial"/>
              <a:sym typeface="Times"/>
            </a:endParaRPr>
          </a:p>
        </p:txBody>
      </p:sp>
      <p:sp>
        <p:nvSpPr>
          <p:cNvPr id="254" name="Google Shape;254;p36"/>
          <p:cNvSpPr txBox="1">
            <a:spLocks noGrp="1"/>
          </p:cNvSpPr>
          <p:nvPr>
            <p:ph type="body" idx="4294967295"/>
          </p:nvPr>
        </p:nvSpPr>
        <p:spPr>
          <a:xfrm>
            <a:off x="503635" y="1481418"/>
            <a:ext cx="8002191" cy="4549022"/>
          </a:xfrm>
          <a:prstGeom prst="rect">
            <a:avLst/>
          </a:prstGeom>
        </p:spPr>
        <p:txBody>
          <a:bodyPr spcFirstLastPara="1" wrap="square" lIns="91425" tIns="45700" rIns="91425" bIns="45700" anchor="t" anchorCtr="0">
            <a:noAutofit/>
          </a:bodyPr>
          <a:lstStyle/>
          <a:p>
            <a:pPr marL="594360" lvl="0" indent="-457200" algn="l" rtl="0">
              <a:spcBef>
                <a:spcPts val="1000"/>
              </a:spcBef>
              <a:spcAft>
                <a:spcPts val="0"/>
              </a:spcAft>
              <a:buClrTx/>
              <a:buSzPts val="1440"/>
              <a:buFont typeface="Wingdings" charset="2"/>
              <a:buChar char="u"/>
            </a:pPr>
            <a:r>
              <a:rPr lang="fr-FR" sz="2400" b="1" dirty="0">
                <a:solidFill>
                  <a:srgbClr val="800000"/>
                </a:solidFill>
                <a:latin typeface="Arial"/>
                <a:ea typeface="Times"/>
                <a:cs typeface="Arial"/>
                <a:sym typeface="Times"/>
              </a:rPr>
              <a:t>La preuve de filature </a:t>
            </a:r>
            <a:r>
              <a:rPr lang="fr-FR" sz="2400" b="1" dirty="0" smtClean="0">
                <a:solidFill>
                  <a:srgbClr val="800000"/>
                </a:solidFill>
                <a:latin typeface="Arial"/>
                <a:ea typeface="Times"/>
                <a:cs typeface="Arial"/>
                <a:sym typeface="Times"/>
              </a:rPr>
              <a:t>a </a:t>
            </a:r>
            <a:r>
              <a:rPr lang="fr-FR" sz="2400" b="1" dirty="0">
                <a:solidFill>
                  <a:srgbClr val="800000"/>
                </a:solidFill>
                <a:latin typeface="Arial"/>
                <a:ea typeface="Times"/>
                <a:cs typeface="Arial"/>
                <a:sym typeface="Times"/>
              </a:rPr>
              <a:t>beaucoup de </a:t>
            </a:r>
            <a:r>
              <a:rPr lang="fr-FR" sz="2400" b="1" dirty="0" smtClean="0">
                <a:solidFill>
                  <a:srgbClr val="800000"/>
                </a:solidFill>
                <a:latin typeface="Arial"/>
                <a:ea typeface="Times"/>
                <a:cs typeface="Arial"/>
                <a:sym typeface="Times"/>
              </a:rPr>
              <a:t>poids </a:t>
            </a:r>
            <a:r>
              <a:rPr lang="fr-FR" sz="2400" b="1" dirty="0">
                <a:solidFill>
                  <a:srgbClr val="800000"/>
                </a:solidFill>
                <a:latin typeface="Arial"/>
                <a:ea typeface="Times"/>
                <a:cs typeface="Arial"/>
                <a:sym typeface="Times"/>
              </a:rPr>
              <a:t>en </a:t>
            </a:r>
            <a:r>
              <a:rPr lang="fr-FR" sz="2400" b="1" dirty="0" smtClean="0">
                <a:solidFill>
                  <a:srgbClr val="800000"/>
                </a:solidFill>
                <a:latin typeface="Arial"/>
                <a:ea typeface="Times"/>
                <a:cs typeface="Arial"/>
                <a:sym typeface="Times"/>
              </a:rPr>
              <a:t>cour </a:t>
            </a:r>
            <a:r>
              <a:rPr lang="fr-FR" sz="2400" b="1" dirty="0">
                <a:solidFill>
                  <a:srgbClr val="800000"/>
                </a:solidFill>
                <a:latin typeface="Arial"/>
                <a:ea typeface="Times"/>
                <a:cs typeface="Arial"/>
                <a:sym typeface="Times"/>
              </a:rPr>
              <a:t>si elle respecte les différentes conditions de respect </a:t>
            </a:r>
            <a:r>
              <a:rPr lang="fr-FR" sz="2400" b="1" dirty="0" smtClean="0">
                <a:solidFill>
                  <a:srgbClr val="800000"/>
                </a:solidFill>
                <a:latin typeface="Arial"/>
                <a:ea typeface="Times"/>
                <a:cs typeface="Arial"/>
                <a:sym typeface="Times"/>
              </a:rPr>
              <a:t>de l’employé.</a:t>
            </a:r>
            <a:endParaRPr sz="2400" b="1" dirty="0">
              <a:solidFill>
                <a:srgbClr val="800000"/>
              </a:solidFill>
              <a:latin typeface="Arial"/>
              <a:ea typeface="Times"/>
              <a:cs typeface="Arial"/>
              <a:sym typeface="Times"/>
            </a:endParaRPr>
          </a:p>
          <a:p>
            <a:pPr marL="594360" lvl="0" indent="-457200" algn="l" rtl="0">
              <a:spcBef>
                <a:spcPts val="1000"/>
              </a:spcBef>
              <a:spcAft>
                <a:spcPts val="0"/>
              </a:spcAft>
              <a:buClrTx/>
              <a:buSzPts val="1440"/>
              <a:buFont typeface="Wingdings" charset="2"/>
              <a:buChar char="u"/>
            </a:pPr>
            <a:r>
              <a:rPr lang="fr-FR" sz="2400" b="1" dirty="0">
                <a:solidFill>
                  <a:srgbClr val="800000"/>
                </a:solidFill>
                <a:latin typeface="Arial"/>
                <a:ea typeface="Times"/>
                <a:cs typeface="Arial"/>
                <a:sym typeface="Times"/>
              </a:rPr>
              <a:t>L’occupation d’un 2</a:t>
            </a:r>
            <a:r>
              <a:rPr lang="fr-FR" sz="2400" b="1" baseline="30000" dirty="0">
                <a:solidFill>
                  <a:srgbClr val="800000"/>
                </a:solidFill>
                <a:latin typeface="Arial"/>
                <a:ea typeface="Times"/>
                <a:cs typeface="Arial"/>
                <a:sym typeface="Times"/>
              </a:rPr>
              <a:t>e</a:t>
            </a:r>
            <a:r>
              <a:rPr lang="fr-FR" sz="2400" b="1" dirty="0">
                <a:solidFill>
                  <a:srgbClr val="800000"/>
                </a:solidFill>
                <a:latin typeface="Arial"/>
                <a:ea typeface="Times"/>
                <a:cs typeface="Arial"/>
                <a:sym typeface="Times"/>
              </a:rPr>
              <a:t> emploi n’est pas une faute en soi</a:t>
            </a:r>
            <a:r>
              <a:rPr lang="fr-FR" sz="2400" b="1" dirty="0" smtClean="0">
                <a:solidFill>
                  <a:srgbClr val="800000"/>
                </a:solidFill>
                <a:latin typeface="Arial"/>
                <a:ea typeface="Times"/>
                <a:cs typeface="Arial"/>
                <a:sym typeface="Times"/>
              </a:rPr>
              <a:t>.</a:t>
            </a:r>
            <a:endParaRPr sz="2400" b="1" dirty="0">
              <a:solidFill>
                <a:srgbClr val="800000"/>
              </a:solidFill>
              <a:latin typeface="Arial"/>
              <a:ea typeface="Times"/>
              <a:cs typeface="Arial"/>
              <a:sym typeface="Times"/>
            </a:endParaRPr>
          </a:p>
          <a:p>
            <a:pPr marL="594360" lvl="0" indent="-457200" algn="l" rtl="0">
              <a:spcBef>
                <a:spcPts val="1000"/>
              </a:spcBef>
              <a:spcAft>
                <a:spcPts val="0"/>
              </a:spcAft>
              <a:buClrTx/>
              <a:buSzPts val="1440"/>
              <a:buFont typeface="Wingdings" charset="2"/>
              <a:buChar char="u"/>
            </a:pPr>
            <a:r>
              <a:rPr lang="fr-FR" sz="2400" b="1" dirty="0">
                <a:solidFill>
                  <a:srgbClr val="800000"/>
                </a:solidFill>
                <a:latin typeface="Arial"/>
                <a:ea typeface="Times"/>
                <a:cs typeface="Arial"/>
                <a:sym typeface="Times"/>
              </a:rPr>
              <a:t>Lors d’activités incompatibles, </a:t>
            </a:r>
            <a:r>
              <a:rPr lang="fr-FR" sz="2400" b="1" dirty="0" smtClean="0">
                <a:solidFill>
                  <a:srgbClr val="800000"/>
                </a:solidFill>
                <a:latin typeface="Arial"/>
                <a:ea typeface="Times"/>
                <a:cs typeface="Arial"/>
                <a:sym typeface="Times"/>
              </a:rPr>
              <a:t>l’employeur doit s’assurer </a:t>
            </a:r>
            <a:r>
              <a:rPr lang="fr-FR" sz="2400" b="1" dirty="0">
                <a:solidFill>
                  <a:srgbClr val="800000"/>
                </a:solidFill>
                <a:latin typeface="Arial"/>
                <a:ea typeface="Times"/>
                <a:cs typeface="Arial"/>
                <a:sym typeface="Times"/>
              </a:rPr>
              <a:t>d’avoir l’avis d’un médecin</a:t>
            </a:r>
            <a:r>
              <a:rPr lang="fr-FR" sz="2400" b="1" dirty="0" smtClean="0">
                <a:solidFill>
                  <a:srgbClr val="800000"/>
                </a:solidFill>
                <a:latin typeface="Arial"/>
                <a:ea typeface="Times"/>
                <a:cs typeface="Arial"/>
                <a:sym typeface="Times"/>
              </a:rPr>
              <a:t>.</a:t>
            </a:r>
            <a:endParaRPr sz="2400" b="1" dirty="0">
              <a:solidFill>
                <a:srgbClr val="800000"/>
              </a:solidFill>
              <a:latin typeface="Arial"/>
              <a:ea typeface="Times"/>
              <a:cs typeface="Arial"/>
              <a:sym typeface="Times"/>
            </a:endParaRPr>
          </a:p>
          <a:p>
            <a:pPr marL="594360" lvl="0" indent="-457200">
              <a:buClrTx/>
              <a:buSzPts val="1440"/>
              <a:buFont typeface="Wingdings" charset="2"/>
              <a:buChar char="u"/>
            </a:pPr>
            <a:r>
              <a:rPr lang="fr-FR" sz="2400" b="1" dirty="0" smtClean="0">
                <a:solidFill>
                  <a:srgbClr val="800000"/>
                </a:solidFill>
                <a:latin typeface="Arial"/>
                <a:ea typeface="Times"/>
                <a:cs typeface="Arial"/>
                <a:sym typeface="Times"/>
              </a:rPr>
              <a:t>Mentir entraîne le </a:t>
            </a:r>
            <a:r>
              <a:rPr lang="fr-FR" sz="2400" b="1" dirty="0">
                <a:solidFill>
                  <a:srgbClr val="800000"/>
                </a:solidFill>
                <a:latin typeface="Arial"/>
                <a:ea typeface="Times"/>
                <a:cs typeface="Arial"/>
                <a:sym typeface="Times"/>
              </a:rPr>
              <a:t>bris de confiance et le maintien d’un </a:t>
            </a:r>
            <a:r>
              <a:rPr lang="fr-FR" sz="2400" b="1" dirty="0" smtClean="0">
                <a:solidFill>
                  <a:srgbClr val="800000"/>
                </a:solidFill>
                <a:latin typeface="Arial"/>
                <a:ea typeface="Times"/>
                <a:cs typeface="Arial"/>
                <a:sym typeface="Times"/>
              </a:rPr>
              <a:t>congédiement.</a:t>
            </a:r>
            <a:endParaRPr sz="2400" b="1" dirty="0">
              <a:solidFill>
                <a:srgbClr val="800000"/>
              </a:solidFill>
              <a:latin typeface="Arial"/>
              <a:ea typeface="Times"/>
              <a:cs typeface="Arial"/>
              <a:sym typeface="Times"/>
            </a:endParaRPr>
          </a:p>
        </p:txBody>
      </p:sp>
      <p:sp>
        <p:nvSpPr>
          <p:cNvPr id="4" name="Rectangle 21">
            <a:extLst>
              <a:ext uri="{FF2B5EF4-FFF2-40B4-BE49-F238E27FC236}"/>
            </a:extLst>
          </p:cNvPr>
          <p:cNvSpPr>
            <a:spLocks noGrp="1" noChangeArrowheads="1"/>
          </p:cNvSpPr>
          <p:nvPr>
            <p:ph type="sldNum" sz="quarter" idx="4"/>
          </p:nvPr>
        </p:nvSpPr>
        <p:spPr bwMode="auto">
          <a:xfrm>
            <a:off x="7467600" y="6413500"/>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solidFill>
                  <a:schemeClr val="bg1"/>
                </a:solidFill>
              </a:defRPr>
            </a:lvl1pPr>
          </a:lstStyle>
          <a:p>
            <a:pPr>
              <a:defRPr/>
            </a:pPr>
            <a:fld id="{935560C4-BB71-0E4A-A013-1ABC9393C8E6}" type="slidenum">
              <a:rPr lang="fr-CA" smtClean="0"/>
              <a:pPr>
                <a:defRPr/>
              </a:pPr>
              <a:t>18</a:t>
            </a:fld>
            <a:endParaRPr lang="fr-CA"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7"/>
          <p:cNvSpPr txBox="1">
            <a:spLocks noGrp="1"/>
          </p:cNvSpPr>
          <p:nvPr>
            <p:ph type="title" idx="4294967295"/>
          </p:nvPr>
        </p:nvSpPr>
        <p:spPr>
          <a:xfrm>
            <a:off x="484585" y="452718"/>
            <a:ext cx="8278417" cy="79188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4200"/>
              <a:buFont typeface="Times New Roman"/>
              <a:buNone/>
            </a:pPr>
            <a:r>
              <a:rPr lang="fr-FR" b="1" dirty="0">
                <a:solidFill>
                  <a:srgbClr val="000090"/>
                </a:solidFill>
                <a:latin typeface="Arial"/>
                <a:ea typeface="Times New Roman"/>
                <a:cs typeface="Arial"/>
                <a:sym typeface="Times New Roman"/>
              </a:rPr>
              <a:t>Le vol et la </a:t>
            </a:r>
            <a:r>
              <a:rPr lang="fr-FR" b="1" dirty="0" smtClean="0">
                <a:solidFill>
                  <a:srgbClr val="000090"/>
                </a:solidFill>
                <a:latin typeface="Arial"/>
                <a:ea typeface="Times New Roman"/>
                <a:cs typeface="Arial"/>
                <a:sym typeface="Times New Roman"/>
              </a:rPr>
              <a:t>fraude  I</a:t>
            </a:r>
            <a:endParaRPr b="1" dirty="0">
              <a:solidFill>
                <a:srgbClr val="000090"/>
              </a:solidFill>
              <a:latin typeface="Arial"/>
              <a:ea typeface="Times New Roman"/>
              <a:cs typeface="Arial"/>
              <a:sym typeface="Times New Roman"/>
            </a:endParaRPr>
          </a:p>
          <a:p>
            <a:pPr marL="0" lvl="0" indent="0" algn="l" rtl="0">
              <a:spcBef>
                <a:spcPts val="0"/>
              </a:spcBef>
              <a:spcAft>
                <a:spcPts val="0"/>
              </a:spcAft>
              <a:buClr>
                <a:schemeClr val="lt2"/>
              </a:buClr>
              <a:buSzPts val="4200"/>
              <a:buFont typeface="Times New Roman"/>
              <a:buNone/>
            </a:pPr>
            <a:endParaRPr sz="2400" b="1" dirty="0">
              <a:solidFill>
                <a:srgbClr val="000090"/>
              </a:solidFill>
              <a:latin typeface="Arial"/>
              <a:ea typeface="Times New Roman"/>
              <a:cs typeface="Arial"/>
              <a:sym typeface="Times New Roman"/>
            </a:endParaRPr>
          </a:p>
        </p:txBody>
      </p:sp>
      <p:sp>
        <p:nvSpPr>
          <p:cNvPr id="260" name="Google Shape;260;p37"/>
          <p:cNvSpPr txBox="1">
            <a:spLocks noGrp="1"/>
          </p:cNvSpPr>
          <p:nvPr>
            <p:ph type="body" idx="4294967295"/>
          </p:nvPr>
        </p:nvSpPr>
        <p:spPr>
          <a:xfrm>
            <a:off x="417908" y="1405218"/>
            <a:ext cx="8432333" cy="4576482"/>
          </a:xfrm>
          <a:prstGeom prst="rect">
            <a:avLst/>
          </a:prstGeom>
          <a:noFill/>
          <a:ln>
            <a:noFill/>
          </a:ln>
        </p:spPr>
        <p:txBody>
          <a:bodyPr spcFirstLastPara="1" wrap="square" lIns="91425" tIns="45700" rIns="91425" bIns="45700" anchor="t" anchorCtr="0">
            <a:noAutofit/>
          </a:bodyPr>
          <a:lstStyle/>
          <a:p>
            <a:pPr marL="558800" indent="-457200">
              <a:spcBef>
                <a:spcPts val="0"/>
              </a:spcBef>
              <a:buClrTx/>
              <a:buSzPct val="50000"/>
              <a:buFont typeface="Wingdings" charset="2"/>
              <a:buChar char="u"/>
            </a:pPr>
            <a:r>
              <a:rPr lang="fr-FR" sz="2400" b="1" dirty="0">
                <a:solidFill>
                  <a:srgbClr val="800000"/>
                </a:solidFill>
                <a:latin typeface="Arial"/>
                <a:ea typeface="Times"/>
                <a:cs typeface="Arial"/>
                <a:sym typeface="Times"/>
              </a:rPr>
              <a:t>La loyauté envers l’employeur est une des obligations les plus importants d’un </a:t>
            </a:r>
            <a:r>
              <a:rPr lang="fr-FR" sz="2400" b="1" dirty="0" smtClean="0">
                <a:solidFill>
                  <a:srgbClr val="800000"/>
                </a:solidFill>
                <a:latin typeface="Arial"/>
                <a:ea typeface="Times"/>
                <a:cs typeface="Arial"/>
                <a:sym typeface="Times"/>
              </a:rPr>
              <a:t>employé.</a:t>
            </a:r>
            <a:endParaRPr lang="fr-FR" sz="2400" b="1" dirty="0">
              <a:solidFill>
                <a:srgbClr val="800000"/>
              </a:solidFill>
              <a:latin typeface="Arial"/>
              <a:ea typeface="Times"/>
              <a:cs typeface="Arial"/>
              <a:sym typeface="Times"/>
            </a:endParaRPr>
          </a:p>
          <a:p>
            <a:pPr marL="558800" indent="-457200">
              <a:spcBef>
                <a:spcPts val="0"/>
              </a:spcBef>
              <a:buClrTx/>
              <a:buSzPct val="50000"/>
              <a:buFont typeface="Wingdings" charset="2"/>
              <a:buChar char="u"/>
            </a:pPr>
            <a:endParaRPr lang="fr-FR" sz="2400" b="1" dirty="0">
              <a:solidFill>
                <a:srgbClr val="800000"/>
              </a:solidFill>
              <a:latin typeface="Arial"/>
              <a:ea typeface="Times"/>
              <a:cs typeface="Arial"/>
              <a:sym typeface="Times"/>
            </a:endParaRPr>
          </a:p>
          <a:p>
            <a:pPr marL="558800" indent="-457200">
              <a:spcBef>
                <a:spcPts val="0"/>
              </a:spcBef>
              <a:buClrTx/>
              <a:buSzPct val="50000"/>
              <a:buFont typeface="Wingdings" charset="2"/>
              <a:buChar char="u"/>
            </a:pPr>
            <a:r>
              <a:rPr lang="fr-FR" sz="2400" b="1" dirty="0" smtClean="0">
                <a:solidFill>
                  <a:srgbClr val="800000"/>
                </a:solidFill>
                <a:latin typeface="Arial"/>
                <a:ea typeface="Times"/>
                <a:cs typeface="Arial"/>
                <a:sym typeface="Times"/>
              </a:rPr>
              <a:t>La </a:t>
            </a:r>
            <a:r>
              <a:rPr lang="fr-FR" sz="2400" b="1" dirty="0">
                <a:solidFill>
                  <a:srgbClr val="800000"/>
                </a:solidFill>
                <a:latin typeface="Arial"/>
                <a:ea typeface="Times"/>
                <a:cs typeface="Arial"/>
                <a:sym typeface="Times"/>
              </a:rPr>
              <a:t>mesure disciplinaire la plus sévère est le congédiement immédiat.</a:t>
            </a:r>
            <a:endParaRPr sz="2400" b="1" dirty="0">
              <a:solidFill>
                <a:srgbClr val="800000"/>
              </a:solidFill>
              <a:latin typeface="Arial"/>
              <a:ea typeface="Times"/>
              <a:cs typeface="Arial"/>
              <a:sym typeface="Times"/>
            </a:endParaRPr>
          </a:p>
          <a:p>
            <a:pPr marL="594360" indent="-457200">
              <a:spcBef>
                <a:spcPts val="0"/>
              </a:spcBef>
              <a:buClrTx/>
              <a:buSzPct val="50000"/>
              <a:buFont typeface="Wingdings" charset="2"/>
              <a:buChar char="u"/>
            </a:pPr>
            <a:endParaRPr lang="fr-FR" sz="2400" b="1" dirty="0">
              <a:solidFill>
                <a:srgbClr val="800000"/>
              </a:solidFill>
              <a:latin typeface="Arial"/>
              <a:ea typeface="Times"/>
              <a:cs typeface="Arial"/>
              <a:sym typeface="Times"/>
            </a:endParaRPr>
          </a:p>
          <a:p>
            <a:pPr marL="594360" indent="-457200">
              <a:spcBef>
                <a:spcPts val="0"/>
              </a:spcBef>
              <a:buClrTx/>
              <a:buSzPct val="50000"/>
              <a:buFont typeface="Wingdings" charset="2"/>
              <a:buChar char="u"/>
            </a:pPr>
            <a:r>
              <a:rPr lang="fr-FR" sz="2400" b="1" dirty="0" smtClean="0">
                <a:solidFill>
                  <a:srgbClr val="800000"/>
                </a:solidFill>
                <a:latin typeface="Arial"/>
                <a:ea typeface="Times"/>
                <a:cs typeface="Arial"/>
                <a:sym typeface="Times"/>
              </a:rPr>
              <a:t>L’employeur </a:t>
            </a:r>
            <a:r>
              <a:rPr lang="fr-FR" sz="2400" b="1" dirty="0">
                <a:solidFill>
                  <a:srgbClr val="800000"/>
                </a:solidFill>
                <a:latin typeface="Arial"/>
                <a:ea typeface="Times"/>
                <a:cs typeface="Arial"/>
                <a:sym typeface="Times"/>
              </a:rPr>
              <a:t>doit effectuer une enquête sérieuse et exhaustive.</a:t>
            </a:r>
            <a:endParaRPr sz="2400" b="1" dirty="0">
              <a:solidFill>
                <a:srgbClr val="800000"/>
              </a:solidFill>
              <a:latin typeface="Arial"/>
              <a:ea typeface="Times"/>
              <a:cs typeface="Arial"/>
              <a:sym typeface="Times"/>
            </a:endParaRPr>
          </a:p>
          <a:p>
            <a:pPr marL="594360" indent="-457200">
              <a:spcBef>
                <a:spcPts val="0"/>
              </a:spcBef>
              <a:buClrTx/>
              <a:buSzPct val="50000"/>
              <a:buFont typeface="Wingdings" charset="2"/>
              <a:buChar char="u"/>
            </a:pPr>
            <a:endParaRPr lang="fr-FR" sz="2400" b="1" dirty="0">
              <a:solidFill>
                <a:srgbClr val="800000"/>
              </a:solidFill>
              <a:latin typeface="Arial"/>
              <a:ea typeface="Times"/>
              <a:cs typeface="Arial"/>
              <a:sym typeface="Times"/>
            </a:endParaRPr>
          </a:p>
          <a:p>
            <a:pPr marL="594360" indent="-457200">
              <a:spcBef>
                <a:spcPts val="0"/>
              </a:spcBef>
              <a:buClrTx/>
              <a:buSzPct val="50000"/>
              <a:buFont typeface="Wingdings" charset="2"/>
              <a:buChar char="u"/>
            </a:pPr>
            <a:r>
              <a:rPr lang="fr-FR" sz="2400" b="1" dirty="0" smtClean="0">
                <a:solidFill>
                  <a:srgbClr val="800000"/>
                </a:solidFill>
                <a:latin typeface="Arial"/>
                <a:ea typeface="Times"/>
                <a:cs typeface="Arial"/>
                <a:sym typeface="Times"/>
              </a:rPr>
              <a:t>Il </a:t>
            </a:r>
            <a:r>
              <a:rPr lang="fr-FR" sz="2400" b="1" dirty="0">
                <a:solidFill>
                  <a:srgbClr val="800000"/>
                </a:solidFill>
                <a:latin typeface="Arial"/>
                <a:ea typeface="Times"/>
                <a:cs typeface="Arial"/>
                <a:sym typeface="Times"/>
              </a:rPr>
              <a:t>doit agir avec diligence dès la connaissance des faits.</a:t>
            </a:r>
            <a:endParaRPr sz="2400" b="1" dirty="0">
              <a:solidFill>
                <a:srgbClr val="800000"/>
              </a:solidFill>
              <a:latin typeface="Arial"/>
              <a:ea typeface="Times"/>
              <a:cs typeface="Arial"/>
              <a:sym typeface="Times"/>
            </a:endParaRPr>
          </a:p>
        </p:txBody>
      </p:sp>
      <p:sp>
        <p:nvSpPr>
          <p:cNvPr id="4" name="Rectangle 21">
            <a:extLst>
              <a:ext uri="{FF2B5EF4-FFF2-40B4-BE49-F238E27FC236}"/>
            </a:extLst>
          </p:cNvPr>
          <p:cNvSpPr>
            <a:spLocks noGrp="1" noChangeArrowheads="1"/>
          </p:cNvSpPr>
          <p:nvPr>
            <p:ph type="sldNum" sz="quarter" idx="4"/>
          </p:nvPr>
        </p:nvSpPr>
        <p:spPr bwMode="auto">
          <a:xfrm>
            <a:off x="7467600" y="6413500"/>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solidFill>
                  <a:schemeClr val="bg1"/>
                </a:solidFill>
              </a:defRPr>
            </a:lvl1pPr>
          </a:lstStyle>
          <a:p>
            <a:pPr>
              <a:defRPr/>
            </a:pPr>
            <a:fld id="{935560C4-BB71-0E4A-A013-1ABC9393C8E6}" type="slidenum">
              <a:rPr lang="fr-CA" smtClean="0"/>
              <a:pPr>
                <a:defRPr/>
              </a:pPr>
              <a:t>19</a:t>
            </a:fld>
            <a:endParaRPr lang="fr-CA"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0"/>
          <p:cNvSpPr txBox="1">
            <a:spLocks noGrp="1"/>
          </p:cNvSpPr>
          <p:nvPr>
            <p:ph type="title" idx="4294967295"/>
          </p:nvPr>
        </p:nvSpPr>
        <p:spPr>
          <a:xfrm>
            <a:off x="484584" y="300318"/>
            <a:ext cx="8164117" cy="56328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4200"/>
              <a:buFont typeface="Times New Roman"/>
              <a:buNone/>
            </a:pPr>
            <a:r>
              <a:rPr lang="fr-FR" sz="3600" b="1" dirty="0">
                <a:solidFill>
                  <a:srgbClr val="000090"/>
                </a:solidFill>
                <a:latin typeface="Arial"/>
                <a:ea typeface="Times New Roman"/>
                <a:cs typeface="Arial"/>
                <a:sym typeface="Times New Roman"/>
              </a:rPr>
              <a:t>Introduction</a:t>
            </a:r>
            <a:endParaRPr sz="3600" b="1" dirty="0">
              <a:solidFill>
                <a:srgbClr val="000090"/>
              </a:solidFill>
              <a:latin typeface="Arial"/>
              <a:ea typeface="Times New Roman"/>
              <a:cs typeface="Arial"/>
              <a:sym typeface="Times New Roman"/>
            </a:endParaRPr>
          </a:p>
        </p:txBody>
      </p:sp>
      <p:sp>
        <p:nvSpPr>
          <p:cNvPr id="154" name="Google Shape;154;p20"/>
          <p:cNvSpPr txBox="1">
            <a:spLocks noGrp="1"/>
          </p:cNvSpPr>
          <p:nvPr>
            <p:ph type="body" idx="4294967295"/>
          </p:nvPr>
        </p:nvSpPr>
        <p:spPr>
          <a:xfrm>
            <a:off x="438150" y="1181100"/>
            <a:ext cx="8153400" cy="4686300"/>
          </a:xfrm>
          <a:prstGeom prst="rect">
            <a:avLst/>
          </a:prstGeom>
          <a:noFill/>
          <a:ln>
            <a:noFill/>
          </a:ln>
        </p:spPr>
        <p:txBody>
          <a:bodyPr spcFirstLastPara="1" wrap="square" lIns="91425" tIns="45700" rIns="91425" bIns="45700" anchor="t" anchorCtr="0">
            <a:noAutofit/>
          </a:bodyPr>
          <a:lstStyle/>
          <a:p>
            <a:pPr marL="457200" lvl="0" indent="-320040" algn="l" rtl="0">
              <a:spcBef>
                <a:spcPts val="1000"/>
              </a:spcBef>
              <a:spcAft>
                <a:spcPts val="0"/>
              </a:spcAft>
              <a:buClr>
                <a:srgbClr val="FFFFFF"/>
              </a:buClr>
              <a:buSzPts val="1440"/>
              <a:buChar char="-"/>
            </a:pPr>
            <a:r>
              <a:rPr lang="fr-FR" sz="2400" b="1" dirty="0">
                <a:solidFill>
                  <a:srgbClr val="800000"/>
                </a:solidFill>
                <a:latin typeface="Arial"/>
                <a:ea typeface="Times"/>
                <a:cs typeface="Arial"/>
                <a:sym typeface="Times"/>
              </a:rPr>
              <a:t>Tous les </a:t>
            </a:r>
            <a:r>
              <a:rPr lang="fr-FR" sz="2400" b="1" dirty="0" smtClean="0">
                <a:solidFill>
                  <a:srgbClr val="800000"/>
                </a:solidFill>
                <a:latin typeface="Arial"/>
                <a:ea typeface="Times"/>
                <a:cs typeface="Arial"/>
                <a:sym typeface="Times"/>
              </a:rPr>
              <a:t>employés ont </a:t>
            </a:r>
            <a:r>
              <a:rPr lang="fr-FR" sz="2400" b="1" dirty="0">
                <a:solidFill>
                  <a:srgbClr val="800000"/>
                </a:solidFill>
                <a:latin typeface="Arial"/>
                <a:ea typeface="Times"/>
                <a:cs typeface="Arial"/>
                <a:sym typeface="Times"/>
              </a:rPr>
              <a:t>une obligation de loyauté envers leur employeur, et ce, lors de l’embauche, pendant l’emploi et même après l’emploi</a:t>
            </a:r>
            <a:endParaRPr sz="2400" b="1" dirty="0">
              <a:solidFill>
                <a:srgbClr val="800000"/>
              </a:solidFill>
              <a:latin typeface="Arial"/>
              <a:ea typeface="Times"/>
              <a:cs typeface="Arial"/>
              <a:sym typeface="Times"/>
            </a:endParaRPr>
          </a:p>
          <a:p>
            <a:pPr marL="457200" lvl="0" indent="0" algn="l" rtl="0">
              <a:spcBef>
                <a:spcPts val="1000"/>
              </a:spcBef>
              <a:spcAft>
                <a:spcPts val="0"/>
              </a:spcAft>
              <a:buNone/>
            </a:pPr>
            <a:endParaRPr sz="2400" b="1" u="sng" dirty="0">
              <a:solidFill>
                <a:srgbClr val="800000"/>
              </a:solidFill>
              <a:latin typeface="Arial"/>
              <a:ea typeface="Times"/>
              <a:cs typeface="Arial"/>
              <a:sym typeface="Times"/>
            </a:endParaRPr>
          </a:p>
          <a:p>
            <a:pPr marL="457200" lvl="0" indent="-320040" algn="l" rtl="0">
              <a:spcBef>
                <a:spcPts val="1000"/>
              </a:spcBef>
              <a:spcAft>
                <a:spcPts val="0"/>
              </a:spcAft>
              <a:buClr>
                <a:srgbClr val="FFFFFF"/>
              </a:buClr>
              <a:buSzPts val="1440"/>
              <a:buFont typeface="Times"/>
              <a:buChar char="-"/>
            </a:pPr>
            <a:r>
              <a:rPr lang="fr-FR" sz="2400" b="1" dirty="0">
                <a:solidFill>
                  <a:srgbClr val="800000"/>
                </a:solidFill>
                <a:latin typeface="Arial"/>
                <a:ea typeface="Times"/>
                <a:cs typeface="Arial"/>
                <a:sym typeface="Times"/>
              </a:rPr>
              <a:t>Dans la </a:t>
            </a:r>
            <a:r>
              <a:rPr lang="fr-FR" sz="2400" b="1" dirty="0" smtClean="0">
                <a:solidFill>
                  <a:srgbClr val="800000"/>
                </a:solidFill>
                <a:latin typeface="Arial"/>
                <a:ea typeface="Times"/>
                <a:cs typeface="Arial"/>
                <a:sym typeface="Times"/>
              </a:rPr>
              <a:t>plupart </a:t>
            </a:r>
            <a:r>
              <a:rPr lang="fr-FR" sz="2400" b="1" dirty="0">
                <a:solidFill>
                  <a:srgbClr val="800000"/>
                </a:solidFill>
                <a:latin typeface="Arial"/>
                <a:ea typeface="Times"/>
                <a:cs typeface="Arial"/>
                <a:sym typeface="Times"/>
              </a:rPr>
              <a:t>des jugements </a:t>
            </a:r>
            <a:r>
              <a:rPr lang="fr-FR" sz="2400" b="1" dirty="0" smtClean="0">
                <a:solidFill>
                  <a:srgbClr val="800000"/>
                </a:solidFill>
                <a:latin typeface="Arial"/>
                <a:ea typeface="Times"/>
                <a:cs typeface="Arial"/>
                <a:sym typeface="Times"/>
              </a:rPr>
              <a:t>connus</a:t>
            </a:r>
            <a:r>
              <a:rPr lang="fr-FR" sz="2400" b="1" dirty="0">
                <a:solidFill>
                  <a:srgbClr val="800000"/>
                </a:solidFill>
                <a:latin typeface="Arial"/>
                <a:ea typeface="Times"/>
                <a:cs typeface="Arial"/>
                <a:sym typeface="Times"/>
              </a:rPr>
              <a:t>, le manque de loyauté est fréquemment sanctionné.</a:t>
            </a:r>
            <a:endParaRPr sz="2400" b="1" dirty="0">
              <a:solidFill>
                <a:srgbClr val="800000"/>
              </a:solidFill>
              <a:latin typeface="Arial"/>
              <a:ea typeface="Times"/>
              <a:cs typeface="Arial"/>
              <a:sym typeface="Times"/>
            </a:endParaRPr>
          </a:p>
          <a:p>
            <a:pPr marL="0" lvl="0" indent="0" algn="l" rtl="0">
              <a:spcBef>
                <a:spcPts val="1000"/>
              </a:spcBef>
              <a:spcAft>
                <a:spcPts val="0"/>
              </a:spcAft>
              <a:buNone/>
            </a:pPr>
            <a:endParaRPr sz="2400" b="1" dirty="0">
              <a:solidFill>
                <a:srgbClr val="800000"/>
              </a:solidFill>
              <a:latin typeface="Arial"/>
              <a:ea typeface="Times"/>
              <a:cs typeface="Arial"/>
              <a:sym typeface="Times"/>
            </a:endParaRPr>
          </a:p>
          <a:p>
            <a:pPr marL="457200" lvl="0" indent="-320040" algn="l" rtl="0">
              <a:spcBef>
                <a:spcPts val="1000"/>
              </a:spcBef>
              <a:spcAft>
                <a:spcPts val="0"/>
              </a:spcAft>
              <a:buClr>
                <a:srgbClr val="FFFFFF"/>
              </a:buClr>
              <a:buSzPts val="1440"/>
              <a:buFont typeface="Times"/>
              <a:buChar char="-"/>
            </a:pPr>
            <a:r>
              <a:rPr lang="fr-FR" sz="2400" b="1" dirty="0">
                <a:solidFill>
                  <a:srgbClr val="800000"/>
                </a:solidFill>
                <a:latin typeface="Arial"/>
                <a:ea typeface="Times"/>
                <a:cs typeface="Arial"/>
                <a:sym typeface="Times"/>
              </a:rPr>
              <a:t>Ce manque de loyauté peut se traduire par plusieurs </a:t>
            </a:r>
            <a:r>
              <a:rPr lang="fr-FR" sz="2400" b="1" dirty="0" smtClean="0">
                <a:solidFill>
                  <a:srgbClr val="800000"/>
                </a:solidFill>
                <a:latin typeface="Arial"/>
                <a:ea typeface="Times"/>
                <a:cs typeface="Arial"/>
                <a:sym typeface="Times"/>
              </a:rPr>
              <a:t>actes.</a:t>
            </a:r>
            <a:endParaRPr sz="2400" b="1" dirty="0">
              <a:solidFill>
                <a:srgbClr val="800000"/>
              </a:solidFill>
              <a:latin typeface="Arial"/>
              <a:ea typeface="Times"/>
              <a:cs typeface="Arial"/>
              <a:sym typeface="Times"/>
            </a:endParaRPr>
          </a:p>
          <a:p>
            <a:pPr marL="342900" lvl="0" indent="-241300" algn="l" rtl="0">
              <a:spcBef>
                <a:spcPts val="0"/>
              </a:spcBef>
              <a:spcAft>
                <a:spcPts val="0"/>
              </a:spcAft>
              <a:buSzPts val="1600"/>
              <a:buNone/>
            </a:pPr>
            <a:endParaRPr sz="2400" b="1" dirty="0">
              <a:solidFill>
                <a:srgbClr val="800000"/>
              </a:solidFill>
              <a:latin typeface="Arial"/>
              <a:cs typeface="Arial"/>
            </a:endParaRPr>
          </a:p>
        </p:txBody>
      </p:sp>
      <p:sp>
        <p:nvSpPr>
          <p:cNvPr id="4" name="Rectangle 21">
            <a:extLst>
              <a:ext uri="{FF2B5EF4-FFF2-40B4-BE49-F238E27FC236}"/>
            </a:extLst>
          </p:cNvPr>
          <p:cNvSpPr txBox="1">
            <a:spLocks noChangeArrowheads="1"/>
          </p:cNvSpPr>
          <p:nvPr/>
        </p:nvSpPr>
        <p:spPr bwMode="auto">
          <a:xfrm>
            <a:off x="7410450" y="6413500"/>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600" b="1" i="0" u="none" strike="noStrike" cap="none">
                <a:solidFill>
                  <a:schemeClr val="bg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fld id="{935560C4-BB71-0E4A-A013-1ABC9393C8E6}" type="slidenum">
              <a:rPr lang="fr-CA" smtClean="0"/>
              <a:pPr>
                <a:defRPr/>
              </a:pPr>
              <a:t>2</a:t>
            </a:fld>
            <a:endParaRPr lang="fr-CA"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6" name="Google Shape;266;p38"/>
          <p:cNvSpPr txBox="1">
            <a:spLocks noGrp="1"/>
          </p:cNvSpPr>
          <p:nvPr>
            <p:ph type="body" idx="4294967295"/>
          </p:nvPr>
        </p:nvSpPr>
        <p:spPr>
          <a:xfrm>
            <a:off x="475060" y="1739900"/>
            <a:ext cx="8021241" cy="3810018"/>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fr-FR" sz="2800" b="1" dirty="0">
                <a:solidFill>
                  <a:srgbClr val="800000"/>
                </a:solidFill>
                <a:latin typeface="Arial"/>
                <a:ea typeface="Times"/>
                <a:cs typeface="Arial"/>
                <a:sym typeface="Times"/>
              </a:rPr>
              <a:t>Les différentes formes que peuvent revêtir le vol et la </a:t>
            </a:r>
            <a:r>
              <a:rPr lang="fr-FR" sz="2800" b="1" dirty="0" smtClean="0">
                <a:solidFill>
                  <a:srgbClr val="800000"/>
                </a:solidFill>
                <a:latin typeface="Arial"/>
                <a:ea typeface="Times"/>
                <a:cs typeface="Arial"/>
                <a:sym typeface="Times"/>
              </a:rPr>
              <a:t>fraude :</a:t>
            </a:r>
          </a:p>
          <a:p>
            <a:pPr marL="0" lvl="0" indent="0" algn="l" rtl="0">
              <a:spcBef>
                <a:spcPts val="1000"/>
              </a:spcBef>
              <a:spcAft>
                <a:spcPts val="0"/>
              </a:spcAft>
              <a:buNone/>
            </a:pPr>
            <a:endParaRPr sz="2800" b="1" dirty="0">
              <a:solidFill>
                <a:srgbClr val="800000"/>
              </a:solidFill>
              <a:latin typeface="Arial"/>
              <a:ea typeface="Times"/>
              <a:cs typeface="Arial"/>
              <a:sym typeface="Times"/>
            </a:endParaRPr>
          </a:p>
          <a:p>
            <a:pPr lvl="1">
              <a:buClrTx/>
              <a:buFont typeface="Wingdings" charset="2"/>
              <a:buChar char="u"/>
            </a:pPr>
            <a:r>
              <a:rPr lang="fr-FR" sz="2400" b="1" dirty="0" smtClean="0">
                <a:solidFill>
                  <a:srgbClr val="000090"/>
                </a:solidFill>
                <a:latin typeface="Arial"/>
                <a:ea typeface="Times"/>
                <a:cs typeface="Arial"/>
                <a:sym typeface="Times"/>
              </a:rPr>
              <a:t>Appropriation </a:t>
            </a:r>
            <a:r>
              <a:rPr lang="fr-FR" sz="2400" b="1" dirty="0">
                <a:solidFill>
                  <a:srgbClr val="000090"/>
                </a:solidFill>
                <a:latin typeface="Arial"/>
                <a:ea typeface="Times"/>
                <a:cs typeface="Arial"/>
                <a:sym typeface="Times"/>
              </a:rPr>
              <a:t>de biens ou de sommes </a:t>
            </a:r>
            <a:r>
              <a:rPr lang="fr-FR" sz="2400" b="1" dirty="0" smtClean="0">
                <a:solidFill>
                  <a:srgbClr val="000090"/>
                </a:solidFill>
                <a:latin typeface="Arial"/>
                <a:ea typeface="Times"/>
                <a:cs typeface="Arial"/>
                <a:sym typeface="Times"/>
              </a:rPr>
              <a:t>d’argent </a:t>
            </a:r>
            <a:r>
              <a:rPr lang="fr-FR" sz="2400" b="1" dirty="0">
                <a:solidFill>
                  <a:srgbClr val="000090"/>
                </a:solidFill>
                <a:latin typeface="Arial"/>
                <a:ea typeface="Times"/>
                <a:cs typeface="Arial"/>
                <a:sym typeface="Times"/>
              </a:rPr>
              <a:t>appartenant à l’employeur</a:t>
            </a:r>
            <a:endParaRPr sz="2400" b="1" dirty="0">
              <a:solidFill>
                <a:srgbClr val="000090"/>
              </a:solidFill>
              <a:latin typeface="Arial"/>
              <a:ea typeface="Times"/>
              <a:cs typeface="Arial"/>
              <a:sym typeface="Times"/>
            </a:endParaRPr>
          </a:p>
          <a:p>
            <a:pPr lvl="1">
              <a:buClrTx/>
              <a:buFont typeface="Wingdings" charset="2"/>
              <a:buChar char="u"/>
            </a:pPr>
            <a:r>
              <a:rPr lang="fr-FR" sz="2400" b="1" dirty="0" smtClean="0">
                <a:solidFill>
                  <a:srgbClr val="000090"/>
                </a:solidFill>
                <a:latin typeface="Arial"/>
                <a:ea typeface="Times"/>
                <a:cs typeface="Arial"/>
                <a:sym typeface="Times"/>
              </a:rPr>
              <a:t>Emprunts </a:t>
            </a:r>
            <a:r>
              <a:rPr lang="fr-FR" sz="2400" b="1" dirty="0">
                <a:solidFill>
                  <a:srgbClr val="000090"/>
                </a:solidFill>
                <a:latin typeface="Arial"/>
                <a:ea typeface="Times"/>
                <a:cs typeface="Arial"/>
                <a:sym typeface="Times"/>
              </a:rPr>
              <a:t>temporaires</a:t>
            </a:r>
            <a:endParaRPr sz="2400" b="1" dirty="0">
              <a:solidFill>
                <a:srgbClr val="000090"/>
              </a:solidFill>
              <a:latin typeface="Arial"/>
              <a:ea typeface="Times"/>
              <a:cs typeface="Arial"/>
              <a:sym typeface="Times"/>
            </a:endParaRPr>
          </a:p>
          <a:p>
            <a:pPr lvl="1">
              <a:buClrTx/>
              <a:buFont typeface="Wingdings" charset="2"/>
              <a:buChar char="u"/>
            </a:pPr>
            <a:r>
              <a:rPr lang="fr-FR" sz="2400" b="1" dirty="0" smtClean="0">
                <a:solidFill>
                  <a:srgbClr val="000090"/>
                </a:solidFill>
                <a:latin typeface="Arial"/>
                <a:ea typeface="Times"/>
                <a:cs typeface="Arial"/>
                <a:sym typeface="Times"/>
              </a:rPr>
              <a:t>Utilisation </a:t>
            </a:r>
            <a:r>
              <a:rPr lang="fr-FR" sz="2400" b="1" dirty="0">
                <a:solidFill>
                  <a:srgbClr val="000090"/>
                </a:solidFill>
                <a:latin typeface="Arial"/>
                <a:ea typeface="Times"/>
                <a:cs typeface="Arial"/>
                <a:sym typeface="Times"/>
              </a:rPr>
              <a:t>de biens appartenant à l’employeur</a:t>
            </a:r>
            <a:endParaRPr sz="2400" b="1" dirty="0">
              <a:solidFill>
                <a:srgbClr val="000090"/>
              </a:solidFill>
              <a:latin typeface="Arial"/>
              <a:ea typeface="Times"/>
              <a:cs typeface="Arial"/>
              <a:sym typeface="Times"/>
            </a:endParaRPr>
          </a:p>
          <a:p>
            <a:pPr lvl="1">
              <a:buClrTx/>
              <a:buFont typeface="Wingdings" charset="2"/>
              <a:buChar char="u"/>
            </a:pPr>
            <a:r>
              <a:rPr lang="fr-FR" sz="2400" b="1" dirty="0" smtClean="0">
                <a:solidFill>
                  <a:srgbClr val="000090"/>
                </a:solidFill>
                <a:latin typeface="Arial"/>
                <a:ea typeface="Times"/>
                <a:cs typeface="Arial"/>
                <a:sym typeface="Times"/>
              </a:rPr>
              <a:t>Vol </a:t>
            </a:r>
            <a:r>
              <a:rPr lang="fr-FR" sz="2400" b="1" dirty="0">
                <a:solidFill>
                  <a:srgbClr val="000090"/>
                </a:solidFill>
                <a:latin typeface="Arial"/>
                <a:ea typeface="Times"/>
                <a:cs typeface="Arial"/>
                <a:sym typeface="Times"/>
              </a:rPr>
              <a:t>de temps</a:t>
            </a:r>
            <a:endParaRPr sz="2400" b="1" dirty="0">
              <a:solidFill>
                <a:srgbClr val="000090"/>
              </a:solidFill>
              <a:latin typeface="Arial"/>
              <a:ea typeface="Times"/>
              <a:cs typeface="Arial"/>
              <a:sym typeface="Times"/>
            </a:endParaRPr>
          </a:p>
        </p:txBody>
      </p:sp>
      <p:sp>
        <p:nvSpPr>
          <p:cNvPr id="4" name="Rectangle 21">
            <a:extLst>
              <a:ext uri="{FF2B5EF4-FFF2-40B4-BE49-F238E27FC236}"/>
            </a:extLst>
          </p:cNvPr>
          <p:cNvSpPr>
            <a:spLocks noGrp="1" noChangeArrowheads="1"/>
          </p:cNvSpPr>
          <p:nvPr>
            <p:ph type="sldNum" sz="quarter" idx="4"/>
          </p:nvPr>
        </p:nvSpPr>
        <p:spPr bwMode="auto">
          <a:xfrm>
            <a:off x="7467600" y="6413500"/>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solidFill>
                  <a:schemeClr val="bg1"/>
                </a:solidFill>
              </a:defRPr>
            </a:lvl1pPr>
          </a:lstStyle>
          <a:p>
            <a:pPr>
              <a:defRPr/>
            </a:pPr>
            <a:fld id="{935560C4-BB71-0E4A-A013-1ABC9393C8E6}" type="slidenum">
              <a:rPr lang="fr-CA" smtClean="0"/>
              <a:pPr>
                <a:defRPr/>
              </a:pPr>
              <a:t>20</a:t>
            </a:fld>
            <a:endParaRPr lang="fr-CA" dirty="0"/>
          </a:p>
        </p:txBody>
      </p:sp>
      <p:sp>
        <p:nvSpPr>
          <p:cNvPr id="5" name="Google Shape;259;p37"/>
          <p:cNvSpPr txBox="1">
            <a:spLocks/>
          </p:cNvSpPr>
          <p:nvPr/>
        </p:nvSpPr>
        <p:spPr>
          <a:xfrm>
            <a:off x="484585" y="452718"/>
            <a:ext cx="8278417" cy="79188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pPr algn="ctr">
              <a:buFont typeface="Times New Roman"/>
              <a:buNone/>
            </a:pPr>
            <a:r>
              <a:rPr lang="fr-FR" b="1" dirty="0" smtClean="0">
                <a:solidFill>
                  <a:srgbClr val="000090"/>
                </a:solidFill>
                <a:latin typeface="Arial"/>
                <a:ea typeface="Times New Roman"/>
                <a:cs typeface="Arial"/>
                <a:sym typeface="Times New Roman"/>
              </a:rPr>
              <a:t>Le vol et la fraude  II</a:t>
            </a:r>
          </a:p>
          <a:p>
            <a:pPr>
              <a:buFont typeface="Times New Roman"/>
              <a:buNone/>
            </a:pPr>
            <a:endParaRPr lang="fr-FR" sz="2400" b="1" dirty="0">
              <a:solidFill>
                <a:srgbClr val="000090"/>
              </a:solidFill>
              <a:latin typeface="Arial"/>
              <a:ea typeface="Times New Roman"/>
              <a:cs typeface="Arial"/>
              <a:sym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2" name="Google Shape;272;p39"/>
          <p:cNvSpPr txBox="1">
            <a:spLocks noGrp="1"/>
          </p:cNvSpPr>
          <p:nvPr>
            <p:ph type="body" idx="4294967295"/>
          </p:nvPr>
        </p:nvSpPr>
        <p:spPr>
          <a:xfrm>
            <a:off x="408385" y="1379818"/>
            <a:ext cx="8040291" cy="41955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fr-FR" sz="2800" b="1" dirty="0">
                <a:solidFill>
                  <a:srgbClr val="800000"/>
                </a:solidFill>
                <a:latin typeface="Arial"/>
                <a:ea typeface="Times"/>
                <a:cs typeface="Arial"/>
                <a:sym typeface="Times"/>
              </a:rPr>
              <a:t>Certaines circonstances atténuantes ou </a:t>
            </a:r>
            <a:r>
              <a:rPr lang="fr-FR" sz="2800" b="1" dirty="0" smtClean="0">
                <a:solidFill>
                  <a:srgbClr val="800000"/>
                </a:solidFill>
                <a:latin typeface="Arial"/>
                <a:ea typeface="Times"/>
                <a:cs typeface="Arial"/>
                <a:sym typeface="Times"/>
              </a:rPr>
              <a:t>aggravantes :</a:t>
            </a:r>
            <a:endParaRPr sz="2800" b="1" dirty="0">
              <a:solidFill>
                <a:srgbClr val="800000"/>
              </a:solidFill>
              <a:latin typeface="Arial"/>
              <a:ea typeface="Times"/>
              <a:cs typeface="Arial"/>
              <a:sym typeface="Times"/>
            </a:endParaRPr>
          </a:p>
          <a:p>
            <a:pPr lvl="1">
              <a:buClrTx/>
              <a:buFont typeface="Wingdings" charset="2"/>
              <a:buChar char="u"/>
            </a:pPr>
            <a:r>
              <a:rPr lang="fr-FR" sz="2600" b="1" dirty="0">
                <a:solidFill>
                  <a:srgbClr val="000090"/>
                </a:solidFill>
                <a:latin typeface="Arial"/>
                <a:ea typeface="Times"/>
                <a:cs typeface="Arial"/>
                <a:sym typeface="Times"/>
              </a:rPr>
              <a:t>La nature des fonctions </a:t>
            </a:r>
            <a:r>
              <a:rPr lang="fr-FR" sz="2600" b="1" dirty="0" smtClean="0">
                <a:solidFill>
                  <a:srgbClr val="000090"/>
                </a:solidFill>
                <a:latin typeface="Arial"/>
                <a:ea typeface="Times"/>
                <a:cs typeface="Arial"/>
                <a:sym typeface="Times"/>
              </a:rPr>
              <a:t>occupées</a:t>
            </a:r>
            <a:endParaRPr sz="2600" b="1" dirty="0">
              <a:solidFill>
                <a:srgbClr val="000090"/>
              </a:solidFill>
              <a:latin typeface="Arial"/>
              <a:ea typeface="Times"/>
              <a:cs typeface="Arial"/>
              <a:sym typeface="Times"/>
            </a:endParaRPr>
          </a:p>
          <a:p>
            <a:pPr lvl="1">
              <a:buClrTx/>
              <a:buFont typeface="Wingdings" charset="2"/>
              <a:buChar char="u"/>
            </a:pPr>
            <a:r>
              <a:rPr lang="fr-FR" sz="2600" b="1" dirty="0">
                <a:solidFill>
                  <a:srgbClr val="000090"/>
                </a:solidFill>
                <a:latin typeface="Arial"/>
                <a:ea typeface="Times"/>
                <a:cs typeface="Arial"/>
                <a:sym typeface="Times"/>
              </a:rPr>
              <a:t>La p</a:t>
            </a:r>
            <a:r>
              <a:rPr lang="fr-FR" sz="2600" b="1" dirty="0" smtClean="0">
                <a:solidFill>
                  <a:srgbClr val="000090"/>
                </a:solidFill>
                <a:latin typeface="Arial"/>
                <a:ea typeface="Times"/>
                <a:cs typeface="Arial"/>
                <a:sym typeface="Times"/>
              </a:rPr>
              <a:t>réméditation</a:t>
            </a:r>
            <a:endParaRPr sz="2600" b="1" dirty="0">
              <a:solidFill>
                <a:srgbClr val="000090"/>
              </a:solidFill>
              <a:latin typeface="Arial"/>
              <a:ea typeface="Times"/>
              <a:cs typeface="Arial"/>
              <a:sym typeface="Times"/>
            </a:endParaRPr>
          </a:p>
          <a:p>
            <a:pPr lvl="1">
              <a:buClrTx/>
              <a:buFont typeface="Wingdings" charset="2"/>
              <a:buChar char="u"/>
            </a:pPr>
            <a:r>
              <a:rPr lang="fr-FR" sz="2600" b="1" dirty="0">
                <a:solidFill>
                  <a:srgbClr val="000090"/>
                </a:solidFill>
                <a:latin typeface="Arial"/>
                <a:ea typeface="Times"/>
                <a:cs typeface="Arial"/>
                <a:sym typeface="Times"/>
              </a:rPr>
              <a:t>La valeur du </a:t>
            </a:r>
            <a:r>
              <a:rPr lang="fr-FR" sz="2600" b="1" dirty="0" smtClean="0">
                <a:solidFill>
                  <a:srgbClr val="000090"/>
                </a:solidFill>
                <a:latin typeface="Arial"/>
                <a:ea typeface="Times"/>
                <a:cs typeface="Arial"/>
                <a:sym typeface="Times"/>
              </a:rPr>
              <a:t>bien</a:t>
            </a:r>
            <a:endParaRPr sz="2600" b="1" dirty="0">
              <a:solidFill>
                <a:srgbClr val="000090"/>
              </a:solidFill>
              <a:latin typeface="Arial"/>
              <a:ea typeface="Times"/>
              <a:cs typeface="Arial"/>
              <a:sym typeface="Times"/>
            </a:endParaRPr>
          </a:p>
          <a:p>
            <a:pPr lvl="1">
              <a:buClrTx/>
              <a:buFont typeface="Wingdings" charset="2"/>
              <a:buChar char="u"/>
            </a:pPr>
            <a:r>
              <a:rPr lang="fr-FR" sz="2600" b="1" dirty="0">
                <a:solidFill>
                  <a:srgbClr val="000090"/>
                </a:solidFill>
                <a:latin typeface="Arial"/>
                <a:ea typeface="Times"/>
                <a:cs typeface="Arial"/>
                <a:sym typeface="Times"/>
              </a:rPr>
              <a:t>Le regret </a:t>
            </a:r>
            <a:r>
              <a:rPr lang="fr-FR" sz="2600" b="1" dirty="0" smtClean="0">
                <a:solidFill>
                  <a:srgbClr val="000090"/>
                </a:solidFill>
                <a:latin typeface="Arial"/>
                <a:ea typeface="Times"/>
                <a:cs typeface="Arial"/>
                <a:sym typeface="Times"/>
              </a:rPr>
              <a:t>de l’employé</a:t>
            </a:r>
            <a:endParaRPr sz="2600" b="1" dirty="0">
              <a:solidFill>
                <a:srgbClr val="000090"/>
              </a:solidFill>
              <a:latin typeface="Arial"/>
              <a:ea typeface="Times"/>
              <a:cs typeface="Arial"/>
              <a:sym typeface="Times"/>
            </a:endParaRPr>
          </a:p>
          <a:p>
            <a:pPr lvl="1">
              <a:buClrTx/>
              <a:buFont typeface="Wingdings" charset="2"/>
              <a:buChar char="u"/>
            </a:pPr>
            <a:r>
              <a:rPr lang="fr-FR" sz="2600" b="1" dirty="0">
                <a:solidFill>
                  <a:srgbClr val="000090"/>
                </a:solidFill>
                <a:latin typeface="Arial"/>
                <a:ea typeface="Times"/>
                <a:cs typeface="Arial"/>
                <a:sym typeface="Times"/>
              </a:rPr>
              <a:t>L’ancienneté</a:t>
            </a:r>
            <a:endParaRPr sz="2600" b="1" dirty="0">
              <a:solidFill>
                <a:srgbClr val="000090"/>
              </a:solidFill>
              <a:latin typeface="Arial"/>
              <a:ea typeface="Times"/>
              <a:cs typeface="Arial"/>
              <a:sym typeface="Times"/>
            </a:endParaRPr>
          </a:p>
          <a:p>
            <a:pPr marL="457200" lvl="0" indent="0" algn="l" rtl="0">
              <a:spcBef>
                <a:spcPts val="1000"/>
              </a:spcBef>
              <a:spcAft>
                <a:spcPts val="0"/>
              </a:spcAft>
              <a:buNone/>
            </a:pPr>
            <a:endParaRPr b="1" dirty="0">
              <a:solidFill>
                <a:srgbClr val="000090"/>
              </a:solidFill>
              <a:latin typeface="Arial"/>
              <a:ea typeface="Times"/>
              <a:cs typeface="Arial"/>
              <a:sym typeface="Times"/>
            </a:endParaRPr>
          </a:p>
        </p:txBody>
      </p:sp>
      <p:sp>
        <p:nvSpPr>
          <p:cNvPr id="4" name="Rectangle 21">
            <a:extLst>
              <a:ext uri="{FF2B5EF4-FFF2-40B4-BE49-F238E27FC236}"/>
            </a:extLst>
          </p:cNvPr>
          <p:cNvSpPr>
            <a:spLocks noGrp="1" noChangeArrowheads="1"/>
          </p:cNvSpPr>
          <p:nvPr>
            <p:ph type="sldNum" sz="quarter" idx="4"/>
          </p:nvPr>
        </p:nvSpPr>
        <p:spPr bwMode="auto">
          <a:xfrm>
            <a:off x="7467600" y="6413500"/>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solidFill>
                  <a:schemeClr val="bg1"/>
                </a:solidFill>
              </a:defRPr>
            </a:lvl1pPr>
          </a:lstStyle>
          <a:p>
            <a:pPr>
              <a:defRPr/>
            </a:pPr>
            <a:fld id="{935560C4-BB71-0E4A-A013-1ABC9393C8E6}" type="slidenum">
              <a:rPr lang="fr-CA" smtClean="0"/>
              <a:pPr>
                <a:defRPr/>
              </a:pPr>
              <a:t>21</a:t>
            </a:fld>
            <a:endParaRPr lang="fr-CA" dirty="0"/>
          </a:p>
        </p:txBody>
      </p:sp>
      <p:sp>
        <p:nvSpPr>
          <p:cNvPr id="5" name="Google Shape;259;p37"/>
          <p:cNvSpPr txBox="1">
            <a:spLocks/>
          </p:cNvSpPr>
          <p:nvPr/>
        </p:nvSpPr>
        <p:spPr>
          <a:xfrm>
            <a:off x="484585" y="452718"/>
            <a:ext cx="8278417" cy="79188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pPr algn="ctr">
              <a:buFont typeface="Times New Roman"/>
              <a:buNone/>
            </a:pPr>
            <a:r>
              <a:rPr lang="fr-FR" b="1" dirty="0" smtClean="0">
                <a:solidFill>
                  <a:srgbClr val="000090"/>
                </a:solidFill>
                <a:latin typeface="Arial"/>
                <a:ea typeface="Times New Roman"/>
                <a:cs typeface="Arial"/>
                <a:sym typeface="Times New Roman"/>
              </a:rPr>
              <a:t>Le vol et la fraude  III</a:t>
            </a:r>
          </a:p>
          <a:p>
            <a:pPr>
              <a:buFont typeface="Times New Roman"/>
              <a:buNone/>
            </a:pPr>
            <a:endParaRPr lang="fr-FR" sz="2400" b="1" dirty="0">
              <a:solidFill>
                <a:srgbClr val="000090"/>
              </a:solidFill>
              <a:latin typeface="Arial"/>
              <a:ea typeface="Times New Roman"/>
              <a:cs typeface="Arial"/>
              <a:sym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0"/>
          <p:cNvSpPr txBox="1">
            <a:spLocks noGrp="1"/>
          </p:cNvSpPr>
          <p:nvPr>
            <p:ph type="title" idx="4294967295"/>
          </p:nvPr>
        </p:nvSpPr>
        <p:spPr>
          <a:xfrm>
            <a:off x="484584" y="452718"/>
            <a:ext cx="8183167" cy="906182"/>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fr-FR" b="1" dirty="0">
                <a:solidFill>
                  <a:srgbClr val="000090"/>
                </a:solidFill>
                <a:latin typeface="Arial"/>
                <a:ea typeface="Times"/>
                <a:cs typeface="Arial"/>
                <a:sym typeface="Times"/>
              </a:rPr>
              <a:t>À retenir</a:t>
            </a:r>
            <a:endParaRPr b="1" dirty="0">
              <a:solidFill>
                <a:srgbClr val="000090"/>
              </a:solidFill>
              <a:latin typeface="Arial"/>
              <a:ea typeface="Times"/>
              <a:cs typeface="Arial"/>
              <a:sym typeface="Times"/>
            </a:endParaRPr>
          </a:p>
        </p:txBody>
      </p:sp>
      <p:sp>
        <p:nvSpPr>
          <p:cNvPr id="278" name="Google Shape;278;p40"/>
          <p:cNvSpPr txBox="1">
            <a:spLocks noGrp="1"/>
          </p:cNvSpPr>
          <p:nvPr>
            <p:ph type="body" idx="4294967295"/>
          </p:nvPr>
        </p:nvSpPr>
        <p:spPr>
          <a:xfrm>
            <a:off x="453288" y="1294547"/>
            <a:ext cx="8233513" cy="4195500"/>
          </a:xfrm>
          <a:prstGeom prst="rect">
            <a:avLst/>
          </a:prstGeom>
        </p:spPr>
        <p:txBody>
          <a:bodyPr spcFirstLastPara="1" wrap="square" lIns="91425" tIns="45700" rIns="91425" bIns="45700" anchor="t" anchorCtr="0">
            <a:noAutofit/>
          </a:bodyPr>
          <a:lstStyle/>
          <a:p>
            <a:pPr marL="480060" lvl="0" indent="-342900" algn="l" rtl="0">
              <a:spcBef>
                <a:spcPts val="1000"/>
              </a:spcBef>
              <a:spcAft>
                <a:spcPts val="0"/>
              </a:spcAft>
              <a:buClrTx/>
              <a:buSzPts val="1440"/>
              <a:buFont typeface="Wingdings" charset="2"/>
              <a:buChar char="u"/>
            </a:pPr>
            <a:r>
              <a:rPr lang="fr-FR" b="1" dirty="0">
                <a:solidFill>
                  <a:srgbClr val="800000"/>
                </a:solidFill>
                <a:latin typeface="Arial"/>
                <a:cs typeface="Arial"/>
              </a:rPr>
              <a:t>Le congédiement n’est pas un </a:t>
            </a:r>
            <a:r>
              <a:rPr lang="fr-FR" b="1" dirty="0" smtClean="0">
                <a:solidFill>
                  <a:srgbClr val="800000"/>
                </a:solidFill>
                <a:latin typeface="Arial"/>
                <a:cs typeface="Arial"/>
              </a:rPr>
              <a:t>automatisme.</a:t>
            </a:r>
            <a:endParaRPr b="1" dirty="0">
              <a:solidFill>
                <a:srgbClr val="800000"/>
              </a:solidFill>
              <a:latin typeface="Arial"/>
              <a:cs typeface="Arial"/>
            </a:endParaRPr>
          </a:p>
          <a:p>
            <a:pPr indent="0">
              <a:buClrTx/>
              <a:buNone/>
            </a:pPr>
            <a:endParaRPr b="1" dirty="0">
              <a:solidFill>
                <a:srgbClr val="800000"/>
              </a:solidFill>
              <a:latin typeface="Arial"/>
              <a:cs typeface="Arial"/>
            </a:endParaRPr>
          </a:p>
          <a:p>
            <a:pPr marL="480060" lvl="0" indent="-342900" algn="l" rtl="0">
              <a:spcBef>
                <a:spcPts val="1000"/>
              </a:spcBef>
              <a:spcAft>
                <a:spcPts val="0"/>
              </a:spcAft>
              <a:buClrTx/>
              <a:buSzPts val="1440"/>
              <a:buFont typeface="Wingdings" charset="2"/>
              <a:buChar char="u"/>
            </a:pPr>
            <a:r>
              <a:rPr lang="fr-FR" b="1" dirty="0">
                <a:solidFill>
                  <a:srgbClr val="800000"/>
                </a:solidFill>
                <a:latin typeface="Arial"/>
                <a:cs typeface="Arial"/>
              </a:rPr>
              <a:t>Le fardeau de la preuve de l’employeur demeure celui de la simple </a:t>
            </a:r>
            <a:r>
              <a:rPr lang="fr-FR" b="1" dirty="0" smtClean="0">
                <a:solidFill>
                  <a:srgbClr val="800000"/>
                </a:solidFill>
                <a:latin typeface="Arial"/>
                <a:cs typeface="Arial"/>
              </a:rPr>
              <a:t>prépondérance </a:t>
            </a:r>
            <a:r>
              <a:rPr lang="fr-FR" b="1" dirty="0">
                <a:solidFill>
                  <a:srgbClr val="800000"/>
                </a:solidFill>
                <a:latin typeface="Arial"/>
                <a:cs typeface="Arial"/>
              </a:rPr>
              <a:t>des </a:t>
            </a:r>
            <a:r>
              <a:rPr lang="fr-FR" b="1" dirty="0" smtClean="0">
                <a:solidFill>
                  <a:srgbClr val="800000"/>
                </a:solidFill>
                <a:latin typeface="Arial"/>
                <a:cs typeface="Arial"/>
              </a:rPr>
              <a:t>probabilités.</a:t>
            </a:r>
            <a:endParaRPr b="1" dirty="0">
              <a:solidFill>
                <a:srgbClr val="800000"/>
              </a:solidFill>
              <a:latin typeface="Arial"/>
              <a:cs typeface="Arial"/>
            </a:endParaRPr>
          </a:p>
          <a:p>
            <a:pPr indent="0">
              <a:buClrTx/>
              <a:buNone/>
            </a:pPr>
            <a:endParaRPr b="1" dirty="0">
              <a:solidFill>
                <a:srgbClr val="800000"/>
              </a:solidFill>
              <a:latin typeface="Arial"/>
              <a:cs typeface="Arial"/>
            </a:endParaRPr>
          </a:p>
          <a:p>
            <a:pPr marL="480060" lvl="0" indent="-342900" algn="l" rtl="0">
              <a:spcBef>
                <a:spcPts val="1000"/>
              </a:spcBef>
              <a:spcAft>
                <a:spcPts val="0"/>
              </a:spcAft>
              <a:buClrTx/>
              <a:buSzPts val="1440"/>
              <a:buFont typeface="Wingdings" charset="2"/>
              <a:buChar char="u"/>
            </a:pPr>
            <a:r>
              <a:rPr lang="fr-FR" b="1" dirty="0">
                <a:solidFill>
                  <a:srgbClr val="800000"/>
                </a:solidFill>
                <a:latin typeface="Arial"/>
                <a:cs typeface="Arial"/>
              </a:rPr>
              <a:t>Le vol et la fraude peuvent se manifester sous diverses </a:t>
            </a:r>
            <a:r>
              <a:rPr lang="fr-FR" b="1" dirty="0" smtClean="0">
                <a:solidFill>
                  <a:srgbClr val="800000"/>
                </a:solidFill>
                <a:latin typeface="Arial"/>
                <a:cs typeface="Arial"/>
              </a:rPr>
              <a:t>formes.</a:t>
            </a:r>
            <a:endParaRPr b="1" dirty="0">
              <a:solidFill>
                <a:srgbClr val="800000"/>
              </a:solidFill>
              <a:latin typeface="Arial"/>
              <a:cs typeface="Arial"/>
            </a:endParaRPr>
          </a:p>
          <a:p>
            <a:pPr indent="0">
              <a:buClrTx/>
              <a:buNone/>
            </a:pPr>
            <a:endParaRPr b="1" dirty="0">
              <a:solidFill>
                <a:srgbClr val="800000"/>
              </a:solidFill>
              <a:latin typeface="Arial"/>
              <a:cs typeface="Arial"/>
            </a:endParaRPr>
          </a:p>
          <a:p>
            <a:pPr marL="480060" lvl="0" indent="-342900" algn="l" rtl="0">
              <a:spcBef>
                <a:spcPts val="1000"/>
              </a:spcBef>
              <a:spcAft>
                <a:spcPts val="0"/>
              </a:spcAft>
              <a:buClrTx/>
              <a:buSzPts val="1440"/>
              <a:buFont typeface="Wingdings" charset="2"/>
              <a:buChar char="u"/>
            </a:pPr>
            <a:r>
              <a:rPr lang="fr-FR" b="1" dirty="0">
                <a:solidFill>
                  <a:srgbClr val="800000"/>
                </a:solidFill>
                <a:latin typeface="Arial"/>
                <a:cs typeface="Arial"/>
              </a:rPr>
              <a:t>L’employeur doit accorder une importance particulière à son enquête sous peine d’affecter la mesure disciplinaire </a:t>
            </a:r>
            <a:r>
              <a:rPr lang="fr-FR" b="1" dirty="0" smtClean="0">
                <a:solidFill>
                  <a:srgbClr val="800000"/>
                </a:solidFill>
                <a:latin typeface="Arial"/>
                <a:cs typeface="Arial"/>
              </a:rPr>
              <a:t>imposée.</a:t>
            </a:r>
            <a:endParaRPr b="1" dirty="0">
              <a:solidFill>
                <a:srgbClr val="800000"/>
              </a:solidFill>
              <a:latin typeface="Arial"/>
              <a:cs typeface="Arial"/>
            </a:endParaRPr>
          </a:p>
        </p:txBody>
      </p:sp>
      <p:sp>
        <p:nvSpPr>
          <p:cNvPr id="4" name="Rectangle 21">
            <a:extLst>
              <a:ext uri="{FF2B5EF4-FFF2-40B4-BE49-F238E27FC236}"/>
            </a:extLst>
          </p:cNvPr>
          <p:cNvSpPr>
            <a:spLocks noGrp="1" noChangeArrowheads="1"/>
          </p:cNvSpPr>
          <p:nvPr>
            <p:ph type="sldNum" sz="quarter" idx="4"/>
          </p:nvPr>
        </p:nvSpPr>
        <p:spPr bwMode="auto">
          <a:xfrm>
            <a:off x="7467600" y="6413500"/>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solidFill>
                  <a:schemeClr val="bg1"/>
                </a:solidFill>
              </a:defRPr>
            </a:lvl1pPr>
          </a:lstStyle>
          <a:p>
            <a:pPr>
              <a:defRPr/>
            </a:pPr>
            <a:fld id="{935560C4-BB71-0E4A-A013-1ABC9393C8E6}" type="slidenum">
              <a:rPr lang="fr-CA" smtClean="0"/>
              <a:pPr>
                <a:defRPr/>
              </a:pPr>
              <a:t>22</a:t>
            </a:fld>
            <a:endParaRPr lang="fr-CA"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1"/>
          <p:cNvSpPr txBox="1">
            <a:spLocks noGrp="1"/>
          </p:cNvSpPr>
          <p:nvPr>
            <p:ph type="title" idx="4294967295"/>
          </p:nvPr>
        </p:nvSpPr>
        <p:spPr>
          <a:xfrm>
            <a:off x="484584" y="452718"/>
            <a:ext cx="8135542" cy="95698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4200"/>
              <a:buFont typeface="Times New Roman"/>
              <a:buNone/>
            </a:pPr>
            <a:r>
              <a:rPr lang="fr-FR" b="1" dirty="0">
                <a:solidFill>
                  <a:srgbClr val="000090"/>
                </a:solidFill>
                <a:latin typeface="Arial"/>
                <a:ea typeface="Times New Roman"/>
                <a:cs typeface="Arial"/>
                <a:sym typeface="Times New Roman"/>
              </a:rPr>
              <a:t>Le conflit d’intérêts</a:t>
            </a:r>
            <a:endParaRPr b="1" dirty="0">
              <a:solidFill>
                <a:srgbClr val="000090"/>
              </a:solidFill>
              <a:latin typeface="Arial"/>
              <a:ea typeface="Times New Roman"/>
              <a:cs typeface="Arial"/>
              <a:sym typeface="Times New Roman"/>
            </a:endParaRPr>
          </a:p>
        </p:txBody>
      </p:sp>
      <p:sp>
        <p:nvSpPr>
          <p:cNvPr id="284" name="Google Shape;284;p41"/>
          <p:cNvSpPr txBox="1">
            <a:spLocks noGrp="1"/>
          </p:cNvSpPr>
          <p:nvPr>
            <p:ph type="body" idx="4294967295"/>
          </p:nvPr>
        </p:nvSpPr>
        <p:spPr>
          <a:xfrm>
            <a:off x="579835" y="1660121"/>
            <a:ext cx="7906941" cy="3927881"/>
          </a:xfrm>
          <a:prstGeom prst="rect">
            <a:avLst/>
          </a:prstGeom>
          <a:noFill/>
          <a:ln>
            <a:noFill/>
          </a:ln>
        </p:spPr>
        <p:txBody>
          <a:bodyPr spcFirstLastPara="1" wrap="square" lIns="91425" tIns="45700" rIns="91425" bIns="45700" anchor="t" anchorCtr="0">
            <a:noAutofit/>
          </a:bodyPr>
          <a:lstStyle/>
          <a:p>
            <a:pPr marL="457200" lvl="0" indent="-320040" algn="l" rtl="0">
              <a:spcBef>
                <a:spcPts val="0"/>
              </a:spcBef>
              <a:spcAft>
                <a:spcPts val="0"/>
              </a:spcAft>
              <a:buSzPts val="1440"/>
              <a:buFont typeface="Times"/>
              <a:buChar char="-"/>
            </a:pPr>
            <a:r>
              <a:rPr lang="fr-FR" sz="2400" b="1" dirty="0" smtClean="0">
                <a:solidFill>
                  <a:srgbClr val="800000"/>
                </a:solidFill>
                <a:latin typeface="Arial"/>
                <a:ea typeface="Times"/>
                <a:cs typeface="Arial"/>
                <a:sym typeface="Times"/>
              </a:rPr>
              <a:t>L’employé ne </a:t>
            </a:r>
            <a:r>
              <a:rPr lang="fr-FR" sz="2400" b="1" dirty="0">
                <a:solidFill>
                  <a:srgbClr val="800000"/>
                </a:solidFill>
                <a:latin typeface="Arial"/>
                <a:ea typeface="Times"/>
                <a:cs typeface="Arial"/>
                <a:sym typeface="Times"/>
              </a:rPr>
              <a:t>doit pas se placer en situation de conflit d’intérêts avec son employeur.</a:t>
            </a:r>
            <a:endParaRPr sz="2400" b="1" dirty="0">
              <a:solidFill>
                <a:srgbClr val="800000"/>
              </a:solidFill>
              <a:latin typeface="Arial"/>
              <a:ea typeface="Times"/>
              <a:cs typeface="Arial"/>
              <a:sym typeface="Times"/>
            </a:endParaRPr>
          </a:p>
          <a:p>
            <a:pPr marL="457200" lvl="0" indent="0" algn="l" rtl="0">
              <a:spcBef>
                <a:spcPts val="0"/>
              </a:spcBef>
              <a:spcAft>
                <a:spcPts val="0"/>
              </a:spcAft>
              <a:buNone/>
            </a:pPr>
            <a:endParaRPr sz="2400" b="1" dirty="0">
              <a:solidFill>
                <a:srgbClr val="800000"/>
              </a:solidFill>
              <a:latin typeface="Arial"/>
              <a:ea typeface="Times"/>
              <a:cs typeface="Arial"/>
              <a:sym typeface="Times"/>
            </a:endParaRPr>
          </a:p>
          <a:p>
            <a:pPr marL="457200" lvl="0" indent="-320040" algn="l" rtl="0">
              <a:spcBef>
                <a:spcPts val="0"/>
              </a:spcBef>
              <a:spcAft>
                <a:spcPts val="0"/>
              </a:spcAft>
              <a:buSzPts val="1440"/>
              <a:buFont typeface="Times"/>
              <a:buChar char="-"/>
            </a:pPr>
            <a:r>
              <a:rPr lang="fr-FR" sz="2400" b="1" dirty="0">
                <a:solidFill>
                  <a:srgbClr val="800000"/>
                </a:solidFill>
                <a:latin typeface="Arial"/>
                <a:ea typeface="Times"/>
                <a:cs typeface="Arial"/>
                <a:sym typeface="Times"/>
              </a:rPr>
              <a:t>Il n’est pas nécessaire que </a:t>
            </a:r>
            <a:r>
              <a:rPr lang="fr-FR" sz="2400" b="1" dirty="0" smtClean="0">
                <a:solidFill>
                  <a:srgbClr val="800000"/>
                </a:solidFill>
                <a:latin typeface="Arial"/>
                <a:ea typeface="Times"/>
                <a:cs typeface="Arial"/>
                <a:sym typeface="Times"/>
              </a:rPr>
              <a:t>l’employé pose </a:t>
            </a:r>
            <a:r>
              <a:rPr lang="fr-FR" sz="2400" b="1" dirty="0">
                <a:solidFill>
                  <a:srgbClr val="800000"/>
                </a:solidFill>
                <a:latin typeface="Arial"/>
                <a:ea typeface="Times"/>
                <a:cs typeface="Arial"/>
                <a:sym typeface="Times"/>
              </a:rPr>
              <a:t>un geste </a:t>
            </a:r>
            <a:r>
              <a:rPr lang="fr-FR" sz="2400" b="1" dirty="0" smtClean="0">
                <a:solidFill>
                  <a:srgbClr val="800000"/>
                </a:solidFill>
                <a:latin typeface="Arial"/>
                <a:ea typeface="Times"/>
                <a:cs typeface="Arial"/>
                <a:sym typeface="Times"/>
              </a:rPr>
              <a:t>malhonnête.</a:t>
            </a:r>
            <a:endParaRPr sz="2400" b="1" dirty="0">
              <a:solidFill>
                <a:srgbClr val="800000"/>
              </a:solidFill>
              <a:latin typeface="Arial"/>
              <a:ea typeface="Times"/>
              <a:cs typeface="Arial"/>
              <a:sym typeface="Times"/>
            </a:endParaRPr>
          </a:p>
          <a:p>
            <a:pPr marL="457200" lvl="0" indent="0" algn="l" rtl="0">
              <a:spcBef>
                <a:spcPts val="0"/>
              </a:spcBef>
              <a:spcAft>
                <a:spcPts val="0"/>
              </a:spcAft>
              <a:buNone/>
            </a:pPr>
            <a:endParaRPr sz="2400" b="1" dirty="0">
              <a:solidFill>
                <a:srgbClr val="800000"/>
              </a:solidFill>
              <a:latin typeface="Arial"/>
              <a:ea typeface="Times"/>
              <a:cs typeface="Arial"/>
              <a:sym typeface="Times"/>
            </a:endParaRPr>
          </a:p>
          <a:p>
            <a:pPr marL="457200" lvl="0" indent="-320040" algn="l" rtl="0">
              <a:spcBef>
                <a:spcPts val="0"/>
              </a:spcBef>
              <a:spcAft>
                <a:spcPts val="0"/>
              </a:spcAft>
              <a:buSzPts val="1440"/>
              <a:buFont typeface="Times"/>
              <a:buChar char="-"/>
            </a:pPr>
            <a:r>
              <a:rPr lang="fr-FR" sz="2400" b="1" dirty="0">
                <a:solidFill>
                  <a:srgbClr val="800000"/>
                </a:solidFill>
                <a:latin typeface="Arial"/>
                <a:ea typeface="Times"/>
                <a:cs typeface="Arial"/>
                <a:sym typeface="Times"/>
              </a:rPr>
              <a:t>En l’absence d’un engagement écrit, tout </a:t>
            </a:r>
            <a:r>
              <a:rPr lang="fr-FR" sz="2400" b="1" dirty="0" smtClean="0">
                <a:solidFill>
                  <a:srgbClr val="800000"/>
                </a:solidFill>
                <a:latin typeface="Arial"/>
                <a:ea typeface="Times"/>
                <a:cs typeface="Arial"/>
                <a:sym typeface="Times"/>
              </a:rPr>
              <a:t>employé est </a:t>
            </a:r>
            <a:r>
              <a:rPr lang="fr-FR" sz="2400" b="1" dirty="0">
                <a:solidFill>
                  <a:srgbClr val="800000"/>
                </a:solidFill>
                <a:latin typeface="Arial"/>
                <a:ea typeface="Times"/>
                <a:cs typeface="Arial"/>
                <a:sym typeface="Times"/>
              </a:rPr>
              <a:t>soumis à cette </a:t>
            </a:r>
            <a:r>
              <a:rPr lang="fr-FR" sz="2400" b="1" dirty="0" smtClean="0">
                <a:solidFill>
                  <a:srgbClr val="800000"/>
                </a:solidFill>
                <a:latin typeface="Arial"/>
                <a:ea typeface="Times"/>
                <a:cs typeface="Arial"/>
                <a:sym typeface="Times"/>
              </a:rPr>
              <a:t>obligation.</a:t>
            </a:r>
            <a:endParaRPr sz="2400" b="1" dirty="0">
              <a:solidFill>
                <a:srgbClr val="800000"/>
              </a:solidFill>
              <a:latin typeface="Arial"/>
              <a:ea typeface="Times"/>
              <a:cs typeface="Arial"/>
              <a:sym typeface="Times"/>
            </a:endParaRPr>
          </a:p>
          <a:p>
            <a:pPr marL="342900" lvl="0" indent="-241300" algn="l" rtl="0">
              <a:spcBef>
                <a:spcPts val="0"/>
              </a:spcBef>
              <a:spcAft>
                <a:spcPts val="0"/>
              </a:spcAft>
              <a:buSzPts val="1600"/>
              <a:buNone/>
            </a:pPr>
            <a:endParaRPr sz="2400" b="1" dirty="0">
              <a:solidFill>
                <a:srgbClr val="800000"/>
              </a:solidFill>
              <a:latin typeface="Arial"/>
              <a:ea typeface="Times"/>
              <a:cs typeface="Arial"/>
              <a:sym typeface="Times"/>
            </a:endParaRPr>
          </a:p>
          <a:p>
            <a:pPr marL="342900" lvl="0" indent="-241300" algn="l" rtl="0">
              <a:spcBef>
                <a:spcPts val="0"/>
              </a:spcBef>
              <a:spcAft>
                <a:spcPts val="0"/>
              </a:spcAft>
              <a:buSzPts val="1600"/>
              <a:buNone/>
            </a:pPr>
            <a:endParaRPr sz="2400" b="1" dirty="0">
              <a:solidFill>
                <a:srgbClr val="800000"/>
              </a:solidFill>
              <a:latin typeface="Arial"/>
              <a:ea typeface="Times"/>
              <a:cs typeface="Arial"/>
              <a:sym typeface="Times"/>
            </a:endParaRPr>
          </a:p>
        </p:txBody>
      </p:sp>
      <p:sp>
        <p:nvSpPr>
          <p:cNvPr id="4" name="Rectangle 21">
            <a:extLst>
              <a:ext uri="{FF2B5EF4-FFF2-40B4-BE49-F238E27FC236}"/>
            </a:extLst>
          </p:cNvPr>
          <p:cNvSpPr>
            <a:spLocks noGrp="1" noChangeArrowheads="1"/>
          </p:cNvSpPr>
          <p:nvPr>
            <p:ph type="sldNum" sz="quarter" idx="4"/>
          </p:nvPr>
        </p:nvSpPr>
        <p:spPr bwMode="auto">
          <a:xfrm>
            <a:off x="7467600" y="6413500"/>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solidFill>
                  <a:schemeClr val="bg1"/>
                </a:solidFill>
              </a:defRPr>
            </a:lvl1pPr>
          </a:lstStyle>
          <a:p>
            <a:pPr>
              <a:defRPr/>
            </a:pPr>
            <a:fld id="{935560C4-BB71-0E4A-A013-1ABC9393C8E6}" type="slidenum">
              <a:rPr lang="fr-CA" smtClean="0"/>
              <a:pPr>
                <a:defRPr/>
              </a:pPr>
              <a:t>23</a:t>
            </a:fld>
            <a:endParaRPr lang="fr-CA"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2"/>
          <p:cNvSpPr txBox="1">
            <a:spLocks noGrp="1"/>
          </p:cNvSpPr>
          <p:nvPr>
            <p:ph type="title" idx="4294967295"/>
          </p:nvPr>
        </p:nvSpPr>
        <p:spPr>
          <a:xfrm>
            <a:off x="484584" y="452718"/>
            <a:ext cx="8354617" cy="766482"/>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fr-FR" sz="2800" b="1" dirty="0">
                <a:solidFill>
                  <a:srgbClr val="000090"/>
                </a:solidFill>
                <a:latin typeface="Arial"/>
                <a:ea typeface="Times"/>
                <a:cs typeface="Arial"/>
                <a:sym typeface="Times"/>
              </a:rPr>
              <a:t>Le conflit </a:t>
            </a:r>
            <a:r>
              <a:rPr lang="fr-FR" sz="2800" b="1" dirty="0" smtClean="0">
                <a:solidFill>
                  <a:srgbClr val="000090"/>
                </a:solidFill>
                <a:latin typeface="Arial"/>
                <a:ea typeface="Times"/>
                <a:cs typeface="Arial"/>
                <a:sym typeface="Times"/>
              </a:rPr>
              <a:t>d’intérêts d’activités </a:t>
            </a:r>
            <a:r>
              <a:rPr lang="fr-FR" sz="2800" b="1" dirty="0">
                <a:solidFill>
                  <a:srgbClr val="000090"/>
                </a:solidFill>
                <a:latin typeface="Arial"/>
                <a:ea typeface="Times"/>
                <a:cs typeface="Arial"/>
                <a:sym typeface="Times"/>
              </a:rPr>
              <a:t>professionnelles</a:t>
            </a:r>
            <a:endParaRPr sz="2800" b="1" dirty="0">
              <a:solidFill>
                <a:srgbClr val="000090"/>
              </a:solidFill>
              <a:latin typeface="Arial"/>
              <a:ea typeface="Times"/>
              <a:cs typeface="Arial"/>
              <a:sym typeface="Times"/>
            </a:endParaRPr>
          </a:p>
          <a:p>
            <a:pPr marL="0" lvl="0" indent="0" algn="l" rtl="0">
              <a:spcBef>
                <a:spcPts val="0"/>
              </a:spcBef>
              <a:spcAft>
                <a:spcPts val="0"/>
              </a:spcAft>
              <a:buNone/>
            </a:pPr>
            <a:endParaRPr sz="2800" b="1" dirty="0">
              <a:solidFill>
                <a:srgbClr val="000090"/>
              </a:solidFill>
              <a:latin typeface="Arial"/>
              <a:ea typeface="Times"/>
              <a:cs typeface="Arial"/>
              <a:sym typeface="Times"/>
            </a:endParaRPr>
          </a:p>
        </p:txBody>
      </p:sp>
      <p:sp>
        <p:nvSpPr>
          <p:cNvPr id="290" name="Google Shape;290;p42"/>
          <p:cNvSpPr txBox="1">
            <a:spLocks noGrp="1"/>
          </p:cNvSpPr>
          <p:nvPr>
            <p:ph type="body" idx="4294967295"/>
          </p:nvPr>
        </p:nvSpPr>
        <p:spPr>
          <a:xfrm>
            <a:off x="465533" y="1341718"/>
            <a:ext cx="8214703" cy="4195500"/>
          </a:xfrm>
          <a:prstGeom prst="rect">
            <a:avLst/>
          </a:prstGeom>
        </p:spPr>
        <p:txBody>
          <a:bodyPr spcFirstLastPara="1" wrap="square" lIns="91425" tIns="45700" rIns="91425" bIns="45700" anchor="t" anchorCtr="0">
            <a:noAutofit/>
          </a:bodyPr>
          <a:lstStyle/>
          <a:p>
            <a:pPr marL="480060" lvl="0" indent="-342900" algn="l" rtl="0">
              <a:spcBef>
                <a:spcPts val="1000"/>
              </a:spcBef>
              <a:spcAft>
                <a:spcPts val="0"/>
              </a:spcAft>
              <a:buClrTx/>
              <a:buSzPts val="1440"/>
              <a:buFont typeface="Wingdings" charset="2"/>
              <a:buChar char="Ø"/>
            </a:pPr>
            <a:r>
              <a:rPr lang="fr-FR" b="1" dirty="0">
                <a:solidFill>
                  <a:srgbClr val="800000"/>
                </a:solidFill>
                <a:latin typeface="Arial"/>
                <a:ea typeface="Times"/>
                <a:cs typeface="Arial"/>
                <a:sym typeface="Times"/>
              </a:rPr>
              <a:t>Rien n’empêche un </a:t>
            </a:r>
            <a:r>
              <a:rPr lang="fr-FR" b="1" dirty="0" smtClean="0">
                <a:solidFill>
                  <a:srgbClr val="800000"/>
                </a:solidFill>
                <a:latin typeface="Arial"/>
                <a:ea typeface="Times"/>
                <a:cs typeface="Arial"/>
                <a:sym typeface="Times"/>
              </a:rPr>
              <a:t>employé de </a:t>
            </a:r>
            <a:r>
              <a:rPr lang="fr-FR" b="1" dirty="0">
                <a:solidFill>
                  <a:srgbClr val="800000"/>
                </a:solidFill>
                <a:latin typeface="Arial"/>
                <a:ea typeface="Times"/>
                <a:cs typeface="Arial"/>
                <a:sym typeface="Times"/>
              </a:rPr>
              <a:t>travailler à son propre compte, alors qu’il </a:t>
            </a:r>
            <a:r>
              <a:rPr lang="fr-FR" b="1" dirty="0" smtClean="0">
                <a:solidFill>
                  <a:srgbClr val="800000"/>
                </a:solidFill>
                <a:latin typeface="Arial"/>
                <a:ea typeface="Times"/>
                <a:cs typeface="Arial"/>
                <a:sym typeface="Times"/>
              </a:rPr>
              <a:t>occupe un </a:t>
            </a:r>
            <a:r>
              <a:rPr lang="fr-FR" b="1" dirty="0">
                <a:solidFill>
                  <a:srgbClr val="800000"/>
                </a:solidFill>
                <a:latin typeface="Arial"/>
                <a:ea typeface="Times"/>
                <a:cs typeface="Arial"/>
                <a:sym typeface="Times"/>
              </a:rPr>
              <a:t>emploi </a:t>
            </a:r>
            <a:r>
              <a:rPr lang="fr-FR" b="1" dirty="0" smtClean="0">
                <a:solidFill>
                  <a:srgbClr val="800000"/>
                </a:solidFill>
                <a:latin typeface="Arial"/>
                <a:ea typeface="Times"/>
                <a:cs typeface="Arial"/>
                <a:sym typeface="Times"/>
              </a:rPr>
              <a:t>régulier.</a:t>
            </a:r>
            <a:endParaRPr b="1" dirty="0">
              <a:solidFill>
                <a:srgbClr val="800000"/>
              </a:solidFill>
              <a:latin typeface="Arial"/>
              <a:ea typeface="Times"/>
              <a:cs typeface="Arial"/>
              <a:sym typeface="Times"/>
            </a:endParaRPr>
          </a:p>
          <a:p>
            <a:pPr marL="0" indent="0">
              <a:buClrTx/>
              <a:buNone/>
            </a:pPr>
            <a:endParaRPr b="1" dirty="0">
              <a:solidFill>
                <a:srgbClr val="800000"/>
              </a:solidFill>
              <a:latin typeface="Arial"/>
              <a:ea typeface="Times"/>
              <a:cs typeface="Arial"/>
              <a:sym typeface="Times"/>
            </a:endParaRPr>
          </a:p>
          <a:p>
            <a:pPr marL="480060" lvl="0" indent="-342900" algn="l" rtl="0">
              <a:spcBef>
                <a:spcPts val="1000"/>
              </a:spcBef>
              <a:spcAft>
                <a:spcPts val="0"/>
              </a:spcAft>
              <a:buClrTx/>
              <a:buSzPts val="1440"/>
              <a:buFont typeface="Wingdings" charset="2"/>
              <a:buChar char="Ø"/>
            </a:pPr>
            <a:r>
              <a:rPr lang="fr-FR" b="1" dirty="0">
                <a:solidFill>
                  <a:srgbClr val="800000"/>
                </a:solidFill>
                <a:latin typeface="Arial"/>
                <a:ea typeface="Times"/>
                <a:cs typeface="Arial"/>
                <a:sym typeface="Times"/>
              </a:rPr>
              <a:t>Par contre, il ne peut </a:t>
            </a:r>
            <a:r>
              <a:rPr lang="fr-FR" b="1" dirty="0" smtClean="0">
                <a:solidFill>
                  <a:srgbClr val="800000"/>
                </a:solidFill>
                <a:latin typeface="Arial"/>
                <a:ea typeface="Times"/>
                <a:cs typeface="Arial"/>
                <a:sym typeface="Times"/>
              </a:rPr>
              <a:t>pas faire </a:t>
            </a:r>
            <a:r>
              <a:rPr lang="fr-FR" b="1" dirty="0">
                <a:solidFill>
                  <a:srgbClr val="800000"/>
                </a:solidFill>
                <a:latin typeface="Arial"/>
                <a:ea typeface="Times"/>
                <a:cs typeface="Arial"/>
                <a:sym typeface="Times"/>
              </a:rPr>
              <a:t>concurrence à son </a:t>
            </a:r>
            <a:r>
              <a:rPr lang="fr-FR" b="1" dirty="0" smtClean="0">
                <a:solidFill>
                  <a:srgbClr val="800000"/>
                </a:solidFill>
                <a:latin typeface="Arial"/>
                <a:ea typeface="Times"/>
                <a:cs typeface="Arial"/>
                <a:sym typeface="Times"/>
              </a:rPr>
              <a:t>employeur.</a:t>
            </a:r>
            <a:endParaRPr lang="fr-FR" b="1" dirty="0">
              <a:solidFill>
                <a:srgbClr val="800000"/>
              </a:solidFill>
              <a:latin typeface="Arial"/>
              <a:ea typeface="Times"/>
              <a:cs typeface="Arial"/>
              <a:sym typeface="Times"/>
            </a:endParaRPr>
          </a:p>
          <a:p>
            <a:pPr marL="480060" lvl="0" indent="-342900" algn="l" rtl="0">
              <a:spcBef>
                <a:spcPts val="1000"/>
              </a:spcBef>
              <a:spcAft>
                <a:spcPts val="0"/>
              </a:spcAft>
              <a:buClrTx/>
              <a:buSzPts val="1440"/>
              <a:buFont typeface="Wingdings" charset="2"/>
              <a:buChar char="Ø"/>
            </a:pPr>
            <a:endParaRPr b="1" dirty="0">
              <a:solidFill>
                <a:srgbClr val="800000"/>
              </a:solidFill>
              <a:latin typeface="Arial"/>
              <a:ea typeface="Times"/>
              <a:cs typeface="Arial"/>
              <a:sym typeface="Times"/>
            </a:endParaRPr>
          </a:p>
          <a:p>
            <a:pPr marL="480060" lvl="0" indent="-342900" algn="l" rtl="0">
              <a:spcBef>
                <a:spcPts val="1000"/>
              </a:spcBef>
              <a:spcAft>
                <a:spcPts val="0"/>
              </a:spcAft>
              <a:buClrTx/>
              <a:buSzPts val="1440"/>
              <a:buFont typeface="Wingdings" charset="2"/>
              <a:buChar char="Ø"/>
            </a:pPr>
            <a:r>
              <a:rPr lang="fr-FR" b="1" dirty="0" smtClean="0">
                <a:solidFill>
                  <a:srgbClr val="800000"/>
                </a:solidFill>
                <a:latin typeface="Arial"/>
                <a:ea typeface="Times"/>
                <a:cs typeface="Arial"/>
                <a:sym typeface="Times"/>
              </a:rPr>
              <a:t>Il a le droit </a:t>
            </a:r>
            <a:r>
              <a:rPr lang="fr-FR" b="1" dirty="0">
                <a:solidFill>
                  <a:srgbClr val="800000"/>
                </a:solidFill>
                <a:latin typeface="Arial"/>
                <a:ea typeface="Times"/>
                <a:cs typeface="Arial"/>
                <a:sym typeface="Times"/>
              </a:rPr>
              <a:t>de chercher un emploi chez un </a:t>
            </a:r>
            <a:r>
              <a:rPr lang="fr-FR" b="1" dirty="0" smtClean="0">
                <a:solidFill>
                  <a:srgbClr val="800000"/>
                </a:solidFill>
                <a:latin typeface="Arial"/>
                <a:ea typeface="Times"/>
                <a:cs typeface="Arial"/>
                <a:sym typeface="Times"/>
              </a:rPr>
              <a:t>concurrent.</a:t>
            </a:r>
            <a:endParaRPr b="1" dirty="0">
              <a:solidFill>
                <a:srgbClr val="800000"/>
              </a:solidFill>
              <a:latin typeface="Arial"/>
              <a:ea typeface="Times"/>
              <a:cs typeface="Arial"/>
              <a:sym typeface="Times"/>
            </a:endParaRPr>
          </a:p>
          <a:p>
            <a:pPr indent="0">
              <a:buClrTx/>
              <a:buNone/>
            </a:pPr>
            <a:endParaRPr b="1" dirty="0">
              <a:solidFill>
                <a:srgbClr val="800000"/>
              </a:solidFill>
              <a:latin typeface="Arial"/>
              <a:ea typeface="Times"/>
              <a:cs typeface="Arial"/>
              <a:sym typeface="Times"/>
            </a:endParaRPr>
          </a:p>
          <a:p>
            <a:pPr marL="480060" lvl="0" indent="-342900" algn="l" rtl="0">
              <a:spcBef>
                <a:spcPts val="1000"/>
              </a:spcBef>
              <a:spcAft>
                <a:spcPts val="0"/>
              </a:spcAft>
              <a:buClrTx/>
              <a:buSzPts val="1440"/>
              <a:buFont typeface="Wingdings" charset="2"/>
              <a:buChar char="Ø"/>
            </a:pPr>
            <a:r>
              <a:rPr lang="fr-FR" b="1" dirty="0">
                <a:solidFill>
                  <a:srgbClr val="800000"/>
                </a:solidFill>
                <a:latin typeface="Arial"/>
                <a:ea typeface="Times"/>
                <a:cs typeface="Arial"/>
                <a:sym typeface="Times"/>
              </a:rPr>
              <a:t>L’employeur doit s’assurer que les biens ou les services offerts par l’entreprise concurrente sont directement en </a:t>
            </a:r>
            <a:r>
              <a:rPr lang="fr-FR" b="1" dirty="0" smtClean="0">
                <a:solidFill>
                  <a:srgbClr val="800000"/>
                </a:solidFill>
                <a:latin typeface="Arial"/>
                <a:ea typeface="Times"/>
                <a:cs typeface="Arial"/>
                <a:sym typeface="Times"/>
              </a:rPr>
              <a:t>compétition.</a:t>
            </a:r>
            <a:endParaRPr b="1" dirty="0">
              <a:solidFill>
                <a:srgbClr val="800000"/>
              </a:solidFill>
              <a:latin typeface="Arial"/>
              <a:ea typeface="Times"/>
              <a:cs typeface="Arial"/>
              <a:sym typeface="Times"/>
            </a:endParaRPr>
          </a:p>
        </p:txBody>
      </p:sp>
      <p:sp>
        <p:nvSpPr>
          <p:cNvPr id="4" name="Rectangle 21">
            <a:extLst>
              <a:ext uri="{FF2B5EF4-FFF2-40B4-BE49-F238E27FC236}"/>
            </a:extLst>
          </p:cNvPr>
          <p:cNvSpPr>
            <a:spLocks noGrp="1" noChangeArrowheads="1"/>
          </p:cNvSpPr>
          <p:nvPr>
            <p:ph type="sldNum" sz="quarter" idx="4"/>
          </p:nvPr>
        </p:nvSpPr>
        <p:spPr bwMode="auto">
          <a:xfrm>
            <a:off x="7467600" y="6413500"/>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solidFill>
                  <a:schemeClr val="bg1"/>
                </a:solidFill>
              </a:defRPr>
            </a:lvl1pPr>
          </a:lstStyle>
          <a:p>
            <a:pPr>
              <a:defRPr/>
            </a:pPr>
            <a:fld id="{935560C4-BB71-0E4A-A013-1ABC9393C8E6}" type="slidenum">
              <a:rPr lang="fr-CA" smtClean="0"/>
              <a:pPr>
                <a:defRPr/>
              </a:pPr>
              <a:t>24</a:t>
            </a:fld>
            <a:endParaRPr lang="fr-CA"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3"/>
          <p:cNvSpPr txBox="1">
            <a:spLocks noGrp="1"/>
          </p:cNvSpPr>
          <p:nvPr>
            <p:ph type="title" idx="4294967295"/>
          </p:nvPr>
        </p:nvSpPr>
        <p:spPr>
          <a:xfrm>
            <a:off x="464583" y="272705"/>
            <a:ext cx="8183167" cy="47735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fr-FR" sz="2800" b="1" dirty="0">
                <a:solidFill>
                  <a:srgbClr val="000090"/>
                </a:solidFill>
                <a:latin typeface="Arial"/>
                <a:ea typeface="Times"/>
                <a:cs typeface="Arial"/>
                <a:sym typeface="Times"/>
              </a:rPr>
              <a:t>Le conflit </a:t>
            </a:r>
            <a:r>
              <a:rPr lang="fr-FR" sz="2800" b="1" dirty="0" smtClean="0">
                <a:solidFill>
                  <a:srgbClr val="000090"/>
                </a:solidFill>
                <a:latin typeface="Arial"/>
                <a:ea typeface="Times"/>
                <a:cs typeface="Arial"/>
                <a:sym typeface="Times"/>
              </a:rPr>
              <a:t>d’intérêts </a:t>
            </a:r>
            <a:r>
              <a:rPr lang="mr-IN" sz="2800" b="1" dirty="0" smtClean="0">
                <a:solidFill>
                  <a:srgbClr val="000090"/>
                </a:solidFill>
                <a:latin typeface="Arial"/>
                <a:ea typeface="Times"/>
                <a:cs typeface="Arial"/>
                <a:sym typeface="Times"/>
              </a:rPr>
              <a:t>–</a:t>
            </a:r>
            <a:r>
              <a:rPr lang="fr-FR" sz="2800" b="1" dirty="0" smtClean="0">
                <a:solidFill>
                  <a:srgbClr val="000090"/>
                </a:solidFill>
                <a:latin typeface="Arial"/>
                <a:ea typeface="Times"/>
                <a:cs typeface="Arial"/>
                <a:sym typeface="Times"/>
              </a:rPr>
              <a:t> La relation personnelle</a:t>
            </a:r>
            <a:endParaRPr sz="2800" b="1" dirty="0">
              <a:solidFill>
                <a:srgbClr val="000090"/>
              </a:solidFill>
              <a:latin typeface="Arial"/>
              <a:ea typeface="Times"/>
              <a:cs typeface="Arial"/>
              <a:sym typeface="Times"/>
            </a:endParaRPr>
          </a:p>
        </p:txBody>
      </p:sp>
      <p:sp>
        <p:nvSpPr>
          <p:cNvPr id="296" name="Google Shape;296;p43"/>
          <p:cNvSpPr txBox="1">
            <a:spLocks noGrp="1"/>
          </p:cNvSpPr>
          <p:nvPr>
            <p:ph type="body" idx="4294967295"/>
          </p:nvPr>
        </p:nvSpPr>
        <p:spPr>
          <a:xfrm>
            <a:off x="551025" y="986970"/>
            <a:ext cx="8096250" cy="4851418"/>
          </a:xfrm>
          <a:prstGeom prst="rect">
            <a:avLst/>
          </a:prstGeom>
        </p:spPr>
        <p:txBody>
          <a:bodyPr spcFirstLastPara="1" wrap="square" lIns="91425" tIns="45700" rIns="91425" bIns="45700" anchor="t" anchorCtr="0">
            <a:noAutofit/>
          </a:bodyPr>
          <a:lstStyle/>
          <a:p>
            <a:pPr lvl="0" indent="0" algn="l" rtl="0">
              <a:spcBef>
                <a:spcPts val="1000"/>
              </a:spcBef>
              <a:spcAft>
                <a:spcPts val="0"/>
              </a:spcAft>
              <a:buNone/>
            </a:pPr>
            <a:r>
              <a:rPr lang="fr-FR" sz="2400" b="1" dirty="0" smtClean="0">
                <a:solidFill>
                  <a:srgbClr val="800000"/>
                </a:solidFill>
                <a:latin typeface="Arial"/>
                <a:ea typeface="Times"/>
                <a:cs typeface="Arial"/>
                <a:sym typeface="Times"/>
              </a:rPr>
              <a:t>L’employeur </a:t>
            </a:r>
            <a:r>
              <a:rPr lang="fr-FR" sz="2400" b="1" dirty="0">
                <a:solidFill>
                  <a:srgbClr val="800000"/>
                </a:solidFill>
                <a:latin typeface="Arial"/>
                <a:ea typeface="Times"/>
                <a:cs typeface="Arial"/>
                <a:sym typeface="Times"/>
              </a:rPr>
              <a:t>doit agir avec prudence, car </a:t>
            </a:r>
            <a:r>
              <a:rPr lang="fr-FR" sz="2400" b="1" dirty="0" smtClean="0">
                <a:solidFill>
                  <a:srgbClr val="800000"/>
                </a:solidFill>
                <a:latin typeface="Arial"/>
                <a:ea typeface="Times"/>
                <a:cs typeface="Arial"/>
                <a:sym typeface="Times"/>
              </a:rPr>
              <a:t>l’employé peut être dans une situation de :</a:t>
            </a:r>
            <a:endParaRPr sz="2400" b="1" dirty="0">
              <a:solidFill>
                <a:srgbClr val="800000"/>
              </a:solidFill>
              <a:latin typeface="Arial"/>
              <a:ea typeface="Times"/>
              <a:cs typeface="Arial"/>
              <a:sym typeface="Times"/>
            </a:endParaRPr>
          </a:p>
          <a:p>
            <a:pPr marL="0" lvl="0" indent="0" algn="l" rtl="0">
              <a:spcBef>
                <a:spcPts val="1000"/>
              </a:spcBef>
              <a:spcAft>
                <a:spcPts val="0"/>
              </a:spcAft>
              <a:buNone/>
            </a:pPr>
            <a:endParaRPr sz="2800" b="1" dirty="0">
              <a:solidFill>
                <a:srgbClr val="000090"/>
              </a:solidFill>
              <a:latin typeface="Arial"/>
              <a:ea typeface="Times"/>
              <a:cs typeface="Arial"/>
              <a:sym typeface="Times"/>
            </a:endParaRPr>
          </a:p>
          <a:p>
            <a:pPr lvl="1">
              <a:buClrTx/>
              <a:buFont typeface="Wingdings" charset="2"/>
              <a:buChar char="u"/>
            </a:pPr>
            <a:r>
              <a:rPr lang="fr-FR" sz="2400" b="1" dirty="0">
                <a:solidFill>
                  <a:srgbClr val="000090"/>
                </a:solidFill>
                <a:latin typeface="Arial"/>
                <a:ea typeface="Times"/>
                <a:cs typeface="Arial"/>
                <a:sym typeface="Times"/>
              </a:rPr>
              <a:t>F</a:t>
            </a:r>
            <a:r>
              <a:rPr lang="fr-FR" sz="2400" b="1" dirty="0" smtClean="0">
                <a:solidFill>
                  <a:srgbClr val="000090"/>
                </a:solidFill>
                <a:latin typeface="Arial"/>
                <a:ea typeface="Times"/>
                <a:cs typeface="Arial"/>
                <a:sym typeface="Times"/>
              </a:rPr>
              <a:t>iliation</a:t>
            </a:r>
            <a:endParaRPr sz="2400" b="1" dirty="0">
              <a:solidFill>
                <a:srgbClr val="000090"/>
              </a:solidFill>
              <a:latin typeface="Arial"/>
              <a:ea typeface="Times"/>
              <a:cs typeface="Arial"/>
              <a:sym typeface="Times"/>
            </a:endParaRPr>
          </a:p>
          <a:p>
            <a:pPr lvl="1">
              <a:buClrTx/>
              <a:buFont typeface="Wingdings" charset="2"/>
              <a:buChar char="u"/>
            </a:pPr>
            <a:r>
              <a:rPr lang="fr-FR" sz="2400" b="1" dirty="0">
                <a:solidFill>
                  <a:srgbClr val="000090"/>
                </a:solidFill>
                <a:latin typeface="Arial"/>
                <a:ea typeface="Times"/>
                <a:cs typeface="Arial"/>
                <a:sym typeface="Times"/>
              </a:rPr>
              <a:t>L</a:t>
            </a:r>
            <a:r>
              <a:rPr lang="fr-FR" sz="2400" b="1" dirty="0" smtClean="0">
                <a:solidFill>
                  <a:srgbClr val="000090"/>
                </a:solidFill>
                <a:latin typeface="Arial"/>
                <a:ea typeface="Times"/>
                <a:cs typeface="Arial"/>
                <a:sym typeface="Times"/>
              </a:rPr>
              <a:t>iens </a:t>
            </a:r>
            <a:r>
              <a:rPr lang="fr-FR" sz="2400" b="1" dirty="0">
                <a:solidFill>
                  <a:srgbClr val="000090"/>
                </a:solidFill>
                <a:latin typeface="Arial"/>
                <a:ea typeface="Times"/>
                <a:cs typeface="Arial"/>
                <a:sym typeface="Times"/>
              </a:rPr>
              <a:t>de parenté </a:t>
            </a:r>
            <a:endParaRPr sz="2400" b="1" dirty="0">
              <a:solidFill>
                <a:srgbClr val="000090"/>
              </a:solidFill>
              <a:latin typeface="Arial"/>
              <a:ea typeface="Times"/>
              <a:cs typeface="Arial"/>
              <a:sym typeface="Times"/>
            </a:endParaRPr>
          </a:p>
          <a:p>
            <a:pPr lvl="1">
              <a:buClrTx/>
              <a:buFont typeface="Wingdings" charset="2"/>
              <a:buChar char="u"/>
            </a:pPr>
            <a:r>
              <a:rPr lang="fr-FR" sz="2400" b="1" dirty="0" smtClean="0">
                <a:solidFill>
                  <a:srgbClr val="000090"/>
                </a:solidFill>
                <a:latin typeface="Arial"/>
                <a:ea typeface="Times"/>
                <a:cs typeface="Arial"/>
                <a:sym typeface="Times"/>
              </a:rPr>
              <a:t>D’état matrimonial</a:t>
            </a:r>
          </a:p>
          <a:p>
            <a:pPr marL="127000" indent="0">
              <a:buClrTx/>
              <a:buNone/>
            </a:pPr>
            <a:endParaRPr lang="fr-FR" sz="2800" b="1" dirty="0">
              <a:solidFill>
                <a:srgbClr val="000090"/>
              </a:solidFill>
              <a:latin typeface="Arial"/>
              <a:ea typeface="Times"/>
              <a:cs typeface="Arial"/>
              <a:sym typeface="Times"/>
            </a:endParaRPr>
          </a:p>
          <a:p>
            <a:pPr marL="127000" indent="0">
              <a:buClrTx/>
              <a:buNone/>
            </a:pPr>
            <a:r>
              <a:rPr lang="fr-FR" sz="2400" b="1" dirty="0" smtClean="0">
                <a:solidFill>
                  <a:srgbClr val="800000"/>
                </a:solidFill>
                <a:latin typeface="Arial"/>
                <a:ea typeface="Times"/>
                <a:cs typeface="Arial"/>
                <a:sym typeface="Times"/>
              </a:rPr>
              <a:t>De plus, il faut faire la distinction </a:t>
            </a:r>
            <a:r>
              <a:rPr lang="fr-FR" sz="2400" b="1" dirty="0">
                <a:solidFill>
                  <a:srgbClr val="800000"/>
                </a:solidFill>
                <a:latin typeface="Arial"/>
                <a:ea typeface="Times"/>
                <a:cs typeface="Arial"/>
                <a:sym typeface="Times"/>
              </a:rPr>
              <a:t>à faire si la relation </a:t>
            </a:r>
            <a:r>
              <a:rPr lang="fr-FR" sz="2400" b="1" dirty="0" smtClean="0">
                <a:solidFill>
                  <a:srgbClr val="800000"/>
                </a:solidFill>
                <a:latin typeface="Arial"/>
                <a:ea typeface="Times"/>
                <a:cs typeface="Arial"/>
                <a:sym typeface="Times"/>
              </a:rPr>
              <a:t>a lieu au travail </a:t>
            </a:r>
            <a:r>
              <a:rPr lang="fr-FR" sz="2400" b="1" dirty="0">
                <a:solidFill>
                  <a:srgbClr val="800000"/>
                </a:solidFill>
                <a:latin typeface="Arial"/>
                <a:ea typeface="Times"/>
                <a:cs typeface="Arial"/>
                <a:sym typeface="Times"/>
              </a:rPr>
              <a:t>ou à l’extérieur du </a:t>
            </a:r>
            <a:r>
              <a:rPr lang="fr-FR" sz="2400" b="1" dirty="0" smtClean="0">
                <a:solidFill>
                  <a:srgbClr val="800000"/>
                </a:solidFill>
                <a:latin typeface="Arial"/>
                <a:ea typeface="Times"/>
                <a:cs typeface="Arial"/>
                <a:sym typeface="Times"/>
              </a:rPr>
              <a:t>travail</a:t>
            </a:r>
            <a:endParaRPr sz="2400" b="1" dirty="0">
              <a:solidFill>
                <a:srgbClr val="800000"/>
              </a:solidFill>
              <a:latin typeface="Arial"/>
              <a:cs typeface="Arial"/>
            </a:endParaRPr>
          </a:p>
        </p:txBody>
      </p:sp>
      <p:sp>
        <p:nvSpPr>
          <p:cNvPr id="4" name="Rectangle 21">
            <a:extLst>
              <a:ext uri="{FF2B5EF4-FFF2-40B4-BE49-F238E27FC236}"/>
            </a:extLst>
          </p:cNvPr>
          <p:cNvSpPr>
            <a:spLocks noGrp="1" noChangeArrowheads="1"/>
          </p:cNvSpPr>
          <p:nvPr>
            <p:ph type="sldNum" sz="quarter" idx="4"/>
          </p:nvPr>
        </p:nvSpPr>
        <p:spPr bwMode="auto">
          <a:xfrm>
            <a:off x="7467600" y="6413500"/>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solidFill>
                  <a:schemeClr val="bg1"/>
                </a:solidFill>
              </a:defRPr>
            </a:lvl1pPr>
          </a:lstStyle>
          <a:p>
            <a:pPr>
              <a:defRPr/>
            </a:pPr>
            <a:fld id="{935560C4-BB71-0E4A-A013-1ABC9393C8E6}" type="slidenum">
              <a:rPr lang="fr-CA" smtClean="0"/>
              <a:pPr>
                <a:defRPr/>
              </a:pPr>
              <a:t>25</a:t>
            </a:fld>
            <a:endParaRPr lang="fr-CA"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4"/>
          <p:cNvSpPr txBox="1">
            <a:spLocks noGrp="1"/>
          </p:cNvSpPr>
          <p:nvPr>
            <p:ph type="title" idx="4294967295"/>
          </p:nvPr>
        </p:nvSpPr>
        <p:spPr>
          <a:xfrm>
            <a:off x="388659" y="504018"/>
            <a:ext cx="8164792" cy="778682"/>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fr-FR" sz="3600" b="1" dirty="0">
                <a:solidFill>
                  <a:srgbClr val="000090"/>
                </a:solidFill>
                <a:latin typeface="Arial"/>
                <a:ea typeface="Times"/>
                <a:cs typeface="Arial"/>
                <a:sym typeface="Times"/>
              </a:rPr>
              <a:t>Le conflit </a:t>
            </a:r>
            <a:r>
              <a:rPr lang="fr-FR" sz="3600" b="1" dirty="0" smtClean="0">
                <a:solidFill>
                  <a:srgbClr val="000090"/>
                </a:solidFill>
                <a:latin typeface="Arial"/>
                <a:ea typeface="Times"/>
                <a:cs typeface="Arial"/>
                <a:sym typeface="Times"/>
              </a:rPr>
              <a:t>d’intérêts - la </a:t>
            </a:r>
            <a:r>
              <a:rPr lang="fr-FR" sz="3600" b="1" dirty="0">
                <a:solidFill>
                  <a:srgbClr val="000090"/>
                </a:solidFill>
                <a:latin typeface="Arial"/>
                <a:ea typeface="Times"/>
                <a:cs typeface="Arial"/>
                <a:sym typeface="Times"/>
              </a:rPr>
              <a:t>gratification</a:t>
            </a:r>
            <a:endParaRPr sz="3600" b="1" dirty="0">
              <a:solidFill>
                <a:srgbClr val="000090"/>
              </a:solidFill>
              <a:latin typeface="Arial"/>
              <a:ea typeface="Times"/>
              <a:cs typeface="Arial"/>
              <a:sym typeface="Times"/>
            </a:endParaRPr>
          </a:p>
        </p:txBody>
      </p:sp>
      <p:sp>
        <p:nvSpPr>
          <p:cNvPr id="302" name="Google Shape;302;p44"/>
          <p:cNvSpPr txBox="1">
            <a:spLocks noGrp="1"/>
          </p:cNvSpPr>
          <p:nvPr>
            <p:ph type="body" idx="4294967295"/>
          </p:nvPr>
        </p:nvSpPr>
        <p:spPr>
          <a:xfrm>
            <a:off x="419100" y="1676400"/>
            <a:ext cx="8115300" cy="3975100"/>
          </a:xfrm>
          <a:prstGeom prst="rect">
            <a:avLst/>
          </a:prstGeom>
        </p:spPr>
        <p:txBody>
          <a:bodyPr spcFirstLastPara="1" wrap="square" lIns="91425" tIns="45700" rIns="91425" bIns="45700" anchor="t" anchorCtr="0">
            <a:noAutofit/>
          </a:bodyPr>
          <a:lstStyle/>
          <a:p>
            <a:pPr marL="457200" lvl="0" indent="-320040" algn="l" rtl="0">
              <a:spcBef>
                <a:spcPts val="1000"/>
              </a:spcBef>
              <a:spcAft>
                <a:spcPts val="0"/>
              </a:spcAft>
              <a:buSzPts val="1440"/>
              <a:buFont typeface="Times"/>
              <a:buChar char="-"/>
            </a:pPr>
            <a:r>
              <a:rPr lang="fr-FR" sz="2800" b="1" dirty="0">
                <a:solidFill>
                  <a:srgbClr val="800000"/>
                </a:solidFill>
                <a:latin typeface="Arial"/>
                <a:ea typeface="Times"/>
                <a:cs typeface="Arial"/>
                <a:sym typeface="Times"/>
              </a:rPr>
              <a:t>Du moment </a:t>
            </a:r>
            <a:r>
              <a:rPr lang="fr-FR" sz="2800" b="1" dirty="0" smtClean="0">
                <a:solidFill>
                  <a:srgbClr val="800000"/>
                </a:solidFill>
                <a:latin typeface="Arial"/>
                <a:ea typeface="Times"/>
                <a:cs typeface="Arial"/>
                <a:sym typeface="Times"/>
              </a:rPr>
              <a:t>où un employé </a:t>
            </a:r>
            <a:r>
              <a:rPr lang="fr-FR" sz="2800" b="1" dirty="0" smtClean="0">
                <a:solidFill>
                  <a:srgbClr val="000090"/>
                </a:solidFill>
                <a:latin typeface="Arial"/>
                <a:ea typeface="Times"/>
                <a:cs typeface="Arial"/>
                <a:sym typeface="Times"/>
              </a:rPr>
              <a:t>reçoit </a:t>
            </a:r>
            <a:r>
              <a:rPr lang="fr-FR" sz="2800" b="1" dirty="0">
                <a:solidFill>
                  <a:srgbClr val="000090"/>
                </a:solidFill>
                <a:latin typeface="Arial"/>
                <a:ea typeface="Times"/>
                <a:cs typeface="Arial"/>
                <a:sym typeface="Times"/>
              </a:rPr>
              <a:t>de l’argent ou un cadeau de la part d’un fournisseur ou d’un client</a:t>
            </a:r>
            <a:r>
              <a:rPr lang="fr-FR" sz="2800" b="1" dirty="0">
                <a:solidFill>
                  <a:srgbClr val="800000"/>
                </a:solidFill>
                <a:latin typeface="Arial"/>
                <a:ea typeface="Times"/>
                <a:cs typeface="Arial"/>
                <a:sym typeface="Times"/>
              </a:rPr>
              <a:t>, </a:t>
            </a:r>
            <a:r>
              <a:rPr lang="fr-FR" sz="2800" b="1" dirty="0" smtClean="0">
                <a:solidFill>
                  <a:srgbClr val="800000"/>
                </a:solidFill>
                <a:latin typeface="Arial"/>
                <a:ea typeface="Times"/>
                <a:cs typeface="Arial"/>
                <a:sym typeface="Times"/>
              </a:rPr>
              <a:t>il se place </a:t>
            </a:r>
            <a:r>
              <a:rPr lang="fr-FR" sz="2800" b="1" dirty="0">
                <a:solidFill>
                  <a:srgbClr val="800000"/>
                </a:solidFill>
                <a:latin typeface="Arial"/>
                <a:ea typeface="Times"/>
                <a:cs typeface="Arial"/>
                <a:sym typeface="Times"/>
              </a:rPr>
              <a:t>en position de conflit </a:t>
            </a:r>
            <a:r>
              <a:rPr lang="fr-FR" sz="2800" b="1" dirty="0" smtClean="0">
                <a:solidFill>
                  <a:srgbClr val="800000"/>
                </a:solidFill>
                <a:latin typeface="Arial"/>
                <a:ea typeface="Times"/>
                <a:cs typeface="Arial"/>
                <a:sym typeface="Times"/>
              </a:rPr>
              <a:t>d’intérêts.</a:t>
            </a:r>
            <a:endParaRPr sz="2800" b="1" dirty="0">
              <a:solidFill>
                <a:srgbClr val="800000"/>
              </a:solidFill>
              <a:latin typeface="Arial"/>
              <a:ea typeface="Times"/>
              <a:cs typeface="Arial"/>
              <a:sym typeface="Times"/>
            </a:endParaRPr>
          </a:p>
          <a:p>
            <a:pPr marL="0" lvl="0" indent="0" algn="l" rtl="0">
              <a:spcBef>
                <a:spcPts val="1000"/>
              </a:spcBef>
              <a:spcAft>
                <a:spcPts val="0"/>
              </a:spcAft>
              <a:buNone/>
            </a:pPr>
            <a:endParaRPr sz="2800" b="1" dirty="0">
              <a:solidFill>
                <a:srgbClr val="800000"/>
              </a:solidFill>
              <a:latin typeface="Arial"/>
              <a:ea typeface="Times"/>
              <a:cs typeface="Arial"/>
              <a:sym typeface="Times"/>
            </a:endParaRPr>
          </a:p>
          <a:p>
            <a:pPr marL="457200" lvl="0" indent="-320040" algn="l" rtl="0">
              <a:spcBef>
                <a:spcPts val="1000"/>
              </a:spcBef>
              <a:spcAft>
                <a:spcPts val="0"/>
              </a:spcAft>
              <a:buSzPts val="1440"/>
              <a:buFont typeface="Times"/>
              <a:buChar char="-"/>
            </a:pPr>
            <a:r>
              <a:rPr lang="fr-FR" sz="2800" b="1" dirty="0">
                <a:solidFill>
                  <a:srgbClr val="800000"/>
                </a:solidFill>
                <a:latin typeface="Arial"/>
                <a:ea typeface="Times"/>
                <a:cs typeface="Arial"/>
                <a:sym typeface="Times"/>
              </a:rPr>
              <a:t>C’est important d’informer </a:t>
            </a:r>
            <a:r>
              <a:rPr lang="fr-FR" sz="2800" b="1" dirty="0" smtClean="0">
                <a:solidFill>
                  <a:srgbClr val="800000"/>
                </a:solidFill>
                <a:latin typeface="Arial"/>
                <a:ea typeface="Times"/>
                <a:cs typeface="Arial"/>
                <a:sym typeface="Times"/>
              </a:rPr>
              <a:t>chaque employé du </a:t>
            </a:r>
            <a:r>
              <a:rPr lang="fr-FR" sz="2800" b="1" dirty="0">
                <a:solidFill>
                  <a:srgbClr val="800000"/>
                </a:solidFill>
                <a:latin typeface="Arial"/>
                <a:ea typeface="Times"/>
                <a:cs typeface="Arial"/>
                <a:sym typeface="Times"/>
              </a:rPr>
              <a:t>comportement </a:t>
            </a:r>
            <a:r>
              <a:rPr lang="fr-FR" sz="2800" b="1" dirty="0" smtClean="0">
                <a:solidFill>
                  <a:srgbClr val="800000"/>
                </a:solidFill>
                <a:latin typeface="Arial"/>
                <a:ea typeface="Times"/>
                <a:cs typeface="Arial"/>
                <a:sym typeface="Times"/>
              </a:rPr>
              <a:t>qu’il doit </a:t>
            </a:r>
            <a:r>
              <a:rPr lang="fr-FR" sz="2800" b="1" dirty="0">
                <a:solidFill>
                  <a:srgbClr val="800000"/>
                </a:solidFill>
                <a:latin typeface="Arial"/>
                <a:ea typeface="Times"/>
                <a:cs typeface="Arial"/>
                <a:sym typeface="Times"/>
              </a:rPr>
              <a:t>adopter face aux </a:t>
            </a:r>
            <a:r>
              <a:rPr lang="fr-FR" sz="2800" b="1" dirty="0" smtClean="0">
                <a:solidFill>
                  <a:srgbClr val="800000"/>
                </a:solidFill>
                <a:latin typeface="Arial"/>
                <a:ea typeface="Times"/>
                <a:cs typeface="Arial"/>
                <a:sym typeface="Times"/>
              </a:rPr>
              <a:t>différentes </a:t>
            </a:r>
            <a:r>
              <a:rPr lang="fr-FR" sz="2800" b="1" dirty="0">
                <a:solidFill>
                  <a:srgbClr val="800000"/>
                </a:solidFill>
                <a:latin typeface="Arial"/>
                <a:ea typeface="Times"/>
                <a:cs typeface="Arial"/>
                <a:sym typeface="Times"/>
              </a:rPr>
              <a:t>offres de </a:t>
            </a:r>
            <a:r>
              <a:rPr lang="fr-FR" sz="2800" b="1" dirty="0" smtClean="0">
                <a:solidFill>
                  <a:srgbClr val="800000"/>
                </a:solidFill>
                <a:latin typeface="Arial"/>
                <a:ea typeface="Times"/>
                <a:cs typeface="Arial"/>
                <a:sym typeface="Times"/>
              </a:rPr>
              <a:t>gratification.</a:t>
            </a:r>
            <a:endParaRPr sz="2800" b="1" dirty="0">
              <a:solidFill>
                <a:srgbClr val="800000"/>
              </a:solidFill>
              <a:latin typeface="Arial"/>
              <a:ea typeface="Times"/>
              <a:cs typeface="Arial"/>
              <a:sym typeface="Times"/>
            </a:endParaRPr>
          </a:p>
        </p:txBody>
      </p:sp>
      <p:sp>
        <p:nvSpPr>
          <p:cNvPr id="4" name="Rectangle 21">
            <a:extLst>
              <a:ext uri="{FF2B5EF4-FFF2-40B4-BE49-F238E27FC236}"/>
            </a:extLst>
          </p:cNvPr>
          <p:cNvSpPr>
            <a:spLocks noGrp="1" noChangeArrowheads="1"/>
          </p:cNvSpPr>
          <p:nvPr>
            <p:ph type="sldNum" sz="quarter" idx="4"/>
          </p:nvPr>
        </p:nvSpPr>
        <p:spPr bwMode="auto">
          <a:xfrm>
            <a:off x="7467600" y="6413500"/>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solidFill>
                  <a:schemeClr val="bg1"/>
                </a:solidFill>
              </a:defRPr>
            </a:lvl1pPr>
          </a:lstStyle>
          <a:p>
            <a:pPr>
              <a:defRPr/>
            </a:pPr>
            <a:fld id="{935560C4-BB71-0E4A-A013-1ABC9393C8E6}" type="slidenum">
              <a:rPr lang="fr-CA" smtClean="0"/>
              <a:pPr>
                <a:defRPr/>
              </a:pPr>
              <a:t>26</a:t>
            </a:fld>
            <a:endParaRPr lang="fr-CA"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5"/>
          <p:cNvSpPr txBox="1">
            <a:spLocks noGrp="1"/>
          </p:cNvSpPr>
          <p:nvPr>
            <p:ph type="title" idx="4294967295"/>
          </p:nvPr>
        </p:nvSpPr>
        <p:spPr>
          <a:xfrm>
            <a:off x="446484" y="378746"/>
            <a:ext cx="8068867" cy="878557"/>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fr-FR" b="1" dirty="0">
                <a:solidFill>
                  <a:srgbClr val="000090"/>
                </a:solidFill>
                <a:latin typeface="Arial"/>
                <a:ea typeface="Times"/>
                <a:cs typeface="Arial"/>
                <a:sym typeface="Times"/>
              </a:rPr>
              <a:t>À retenir</a:t>
            </a:r>
            <a:endParaRPr b="1" dirty="0">
              <a:solidFill>
                <a:srgbClr val="000090"/>
              </a:solidFill>
              <a:latin typeface="Arial"/>
              <a:ea typeface="Times"/>
              <a:cs typeface="Arial"/>
              <a:sym typeface="Times"/>
            </a:endParaRPr>
          </a:p>
        </p:txBody>
      </p:sp>
      <p:sp>
        <p:nvSpPr>
          <p:cNvPr id="308" name="Google Shape;308;p45"/>
          <p:cNvSpPr txBox="1">
            <a:spLocks noGrp="1"/>
          </p:cNvSpPr>
          <p:nvPr>
            <p:ph type="body" idx="4294967295"/>
          </p:nvPr>
        </p:nvSpPr>
        <p:spPr>
          <a:xfrm>
            <a:off x="419100" y="1435103"/>
            <a:ext cx="8153400" cy="4650443"/>
          </a:xfrm>
          <a:prstGeom prst="rect">
            <a:avLst/>
          </a:prstGeom>
        </p:spPr>
        <p:txBody>
          <a:bodyPr spcFirstLastPara="1" wrap="square" lIns="91425" tIns="45700" rIns="91425" bIns="45700" anchor="t" anchorCtr="0">
            <a:noAutofit/>
          </a:bodyPr>
          <a:lstStyle/>
          <a:p>
            <a:pPr marL="594360" lvl="0" indent="-457200" algn="l" rtl="0">
              <a:spcBef>
                <a:spcPts val="1000"/>
              </a:spcBef>
              <a:spcAft>
                <a:spcPts val="0"/>
              </a:spcAft>
              <a:buClrTx/>
              <a:buSzPts val="1440"/>
              <a:buFont typeface="Wingdings" charset="2"/>
              <a:buChar char="Ø"/>
            </a:pPr>
            <a:r>
              <a:rPr lang="fr-FR" sz="2400" b="1" dirty="0">
                <a:solidFill>
                  <a:srgbClr val="800000"/>
                </a:solidFill>
                <a:latin typeface="Arial"/>
                <a:cs typeface="Arial"/>
              </a:rPr>
              <a:t>Un </a:t>
            </a:r>
            <a:r>
              <a:rPr lang="fr-FR" sz="2400" b="1" dirty="0" smtClean="0">
                <a:solidFill>
                  <a:srgbClr val="800000"/>
                </a:solidFill>
                <a:latin typeface="Arial"/>
                <a:cs typeface="Arial"/>
              </a:rPr>
              <a:t>employé ne </a:t>
            </a:r>
            <a:r>
              <a:rPr lang="fr-FR" sz="2400" b="1" dirty="0">
                <a:solidFill>
                  <a:srgbClr val="800000"/>
                </a:solidFill>
                <a:latin typeface="Arial"/>
                <a:cs typeface="Arial"/>
              </a:rPr>
              <a:t>doit jamais se mettre dans une position pour faire primer ses </a:t>
            </a:r>
            <a:r>
              <a:rPr lang="fr-FR" sz="2400" b="1" dirty="0" smtClean="0">
                <a:solidFill>
                  <a:srgbClr val="800000"/>
                </a:solidFill>
                <a:latin typeface="Arial"/>
                <a:cs typeface="Arial"/>
              </a:rPr>
              <a:t>intérêts.</a:t>
            </a:r>
            <a:endParaRPr sz="2400" b="1" dirty="0">
              <a:solidFill>
                <a:srgbClr val="800000"/>
              </a:solidFill>
              <a:latin typeface="Arial"/>
              <a:cs typeface="Arial"/>
            </a:endParaRPr>
          </a:p>
          <a:p>
            <a:pPr lvl="0" indent="0" algn="l" rtl="0">
              <a:spcBef>
                <a:spcPts val="1000"/>
              </a:spcBef>
              <a:spcAft>
                <a:spcPts val="0"/>
              </a:spcAft>
              <a:buClrTx/>
              <a:buNone/>
            </a:pPr>
            <a:endParaRPr sz="2400" b="1" dirty="0">
              <a:solidFill>
                <a:srgbClr val="800000"/>
              </a:solidFill>
              <a:latin typeface="Arial"/>
              <a:cs typeface="Arial"/>
            </a:endParaRPr>
          </a:p>
          <a:p>
            <a:pPr marL="594360" lvl="0" indent="-457200" algn="l" rtl="0">
              <a:spcBef>
                <a:spcPts val="1000"/>
              </a:spcBef>
              <a:spcAft>
                <a:spcPts val="0"/>
              </a:spcAft>
              <a:buClrTx/>
              <a:buSzPts val="1440"/>
              <a:buFont typeface="Wingdings" charset="2"/>
              <a:buChar char="Ø"/>
            </a:pPr>
            <a:r>
              <a:rPr lang="fr-FR" sz="2400" b="1" dirty="0">
                <a:solidFill>
                  <a:srgbClr val="800000"/>
                </a:solidFill>
                <a:latin typeface="Arial"/>
                <a:cs typeface="Arial"/>
              </a:rPr>
              <a:t>À moins qu’une convention ne l’empêche, un </a:t>
            </a:r>
            <a:r>
              <a:rPr lang="fr-FR" sz="2400" b="1" dirty="0" smtClean="0">
                <a:solidFill>
                  <a:srgbClr val="800000"/>
                </a:solidFill>
                <a:latin typeface="Arial"/>
                <a:cs typeface="Arial"/>
              </a:rPr>
              <a:t>employé peut travailler </a:t>
            </a:r>
            <a:r>
              <a:rPr lang="fr-FR" sz="2400" b="1" dirty="0">
                <a:solidFill>
                  <a:srgbClr val="800000"/>
                </a:solidFill>
                <a:latin typeface="Arial"/>
                <a:cs typeface="Arial"/>
              </a:rPr>
              <a:t>ailleurs ou à son compte en autant qu’il ne fasse pas concurrence à son </a:t>
            </a:r>
            <a:r>
              <a:rPr lang="fr-FR" sz="2400" b="1" dirty="0" smtClean="0">
                <a:solidFill>
                  <a:srgbClr val="800000"/>
                </a:solidFill>
                <a:latin typeface="Arial"/>
                <a:cs typeface="Arial"/>
              </a:rPr>
              <a:t>employeur.</a:t>
            </a:r>
            <a:endParaRPr sz="2400" b="1" dirty="0">
              <a:solidFill>
                <a:srgbClr val="800000"/>
              </a:solidFill>
              <a:latin typeface="Arial"/>
              <a:cs typeface="Arial"/>
            </a:endParaRPr>
          </a:p>
          <a:p>
            <a:pPr lvl="0" indent="0" algn="l" rtl="0">
              <a:spcBef>
                <a:spcPts val="1000"/>
              </a:spcBef>
              <a:spcAft>
                <a:spcPts val="0"/>
              </a:spcAft>
              <a:buClrTx/>
              <a:buNone/>
            </a:pPr>
            <a:endParaRPr sz="2400" b="1" dirty="0">
              <a:solidFill>
                <a:srgbClr val="800000"/>
              </a:solidFill>
              <a:latin typeface="Arial"/>
              <a:cs typeface="Arial"/>
            </a:endParaRPr>
          </a:p>
          <a:p>
            <a:pPr marL="594360" lvl="0" indent="-457200">
              <a:buClrTx/>
              <a:buSzPts val="1440"/>
              <a:buFont typeface="Wingdings" charset="2"/>
              <a:buChar char="Ø"/>
            </a:pPr>
            <a:r>
              <a:rPr lang="fr-FR" sz="2400" b="1" dirty="0">
                <a:solidFill>
                  <a:srgbClr val="800000"/>
                </a:solidFill>
                <a:latin typeface="Arial"/>
                <a:cs typeface="Arial"/>
              </a:rPr>
              <a:t>Un </a:t>
            </a:r>
            <a:r>
              <a:rPr lang="fr-FR" sz="2400" b="1" dirty="0" smtClean="0">
                <a:solidFill>
                  <a:srgbClr val="800000"/>
                </a:solidFill>
                <a:latin typeface="Arial"/>
                <a:cs typeface="Arial"/>
              </a:rPr>
              <a:t>employé ne </a:t>
            </a:r>
            <a:r>
              <a:rPr lang="fr-FR" sz="2400" b="1" dirty="0">
                <a:solidFill>
                  <a:srgbClr val="800000"/>
                </a:solidFill>
                <a:latin typeface="Arial"/>
                <a:cs typeface="Arial"/>
              </a:rPr>
              <a:t>doit jamais accepter une gratification d’un </a:t>
            </a:r>
            <a:r>
              <a:rPr lang="fr-FR" sz="2400" b="1" dirty="0" smtClean="0">
                <a:solidFill>
                  <a:srgbClr val="800000"/>
                </a:solidFill>
                <a:latin typeface="Arial"/>
                <a:cs typeface="Arial"/>
              </a:rPr>
              <a:t>tiers.</a:t>
            </a:r>
            <a:endParaRPr sz="2400" b="1" dirty="0">
              <a:solidFill>
                <a:srgbClr val="800000"/>
              </a:solidFill>
              <a:latin typeface="Arial"/>
              <a:cs typeface="Arial"/>
            </a:endParaRPr>
          </a:p>
        </p:txBody>
      </p:sp>
      <p:sp>
        <p:nvSpPr>
          <p:cNvPr id="4" name="Rectangle 21">
            <a:extLst>
              <a:ext uri="{FF2B5EF4-FFF2-40B4-BE49-F238E27FC236}"/>
            </a:extLst>
          </p:cNvPr>
          <p:cNvSpPr>
            <a:spLocks noGrp="1" noChangeArrowheads="1"/>
          </p:cNvSpPr>
          <p:nvPr>
            <p:ph type="sldNum" sz="quarter" idx="4"/>
          </p:nvPr>
        </p:nvSpPr>
        <p:spPr bwMode="auto">
          <a:xfrm>
            <a:off x="7467600" y="6413500"/>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solidFill>
                  <a:schemeClr val="bg1"/>
                </a:solidFill>
              </a:defRPr>
            </a:lvl1pPr>
          </a:lstStyle>
          <a:p>
            <a:pPr>
              <a:defRPr/>
            </a:pPr>
            <a:fld id="{935560C4-BB71-0E4A-A013-1ABC9393C8E6}" type="slidenum">
              <a:rPr lang="fr-CA" smtClean="0"/>
              <a:pPr>
                <a:defRPr/>
              </a:pPr>
              <a:t>27</a:t>
            </a:fld>
            <a:endParaRPr lang="fr-CA"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6"/>
          <p:cNvSpPr txBox="1">
            <a:spLocks noGrp="1"/>
          </p:cNvSpPr>
          <p:nvPr>
            <p:ph type="title" idx="4294967295"/>
          </p:nvPr>
        </p:nvSpPr>
        <p:spPr>
          <a:xfrm>
            <a:off x="484585" y="452718"/>
            <a:ext cx="8240317" cy="717367"/>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4200"/>
              <a:buFont typeface="Times New Roman"/>
              <a:buNone/>
            </a:pPr>
            <a:r>
              <a:rPr lang="fr-FR" sz="2800" b="1" dirty="0">
                <a:solidFill>
                  <a:srgbClr val="000090"/>
                </a:solidFill>
                <a:latin typeface="Arial"/>
                <a:ea typeface="Times New Roman"/>
                <a:cs typeface="Arial"/>
                <a:sym typeface="Times New Roman"/>
              </a:rPr>
              <a:t>La critique ou la dénonciation de </a:t>
            </a:r>
            <a:r>
              <a:rPr lang="fr-FR" sz="2800" b="1" dirty="0" smtClean="0">
                <a:solidFill>
                  <a:srgbClr val="000090"/>
                </a:solidFill>
                <a:latin typeface="Arial"/>
                <a:ea typeface="Times New Roman"/>
                <a:cs typeface="Arial"/>
                <a:sym typeface="Times New Roman"/>
              </a:rPr>
              <a:t>l’employeur  I </a:t>
            </a:r>
            <a:endParaRPr sz="2800" b="1" dirty="0">
              <a:solidFill>
                <a:srgbClr val="000090"/>
              </a:solidFill>
              <a:latin typeface="Arial"/>
              <a:ea typeface="Times New Roman"/>
              <a:cs typeface="Arial"/>
              <a:sym typeface="Times New Roman"/>
            </a:endParaRPr>
          </a:p>
        </p:txBody>
      </p:sp>
      <p:sp>
        <p:nvSpPr>
          <p:cNvPr id="314" name="Google Shape;314;p46"/>
          <p:cNvSpPr txBox="1">
            <a:spLocks noGrp="1"/>
          </p:cNvSpPr>
          <p:nvPr>
            <p:ph type="body" idx="4294967295"/>
          </p:nvPr>
        </p:nvSpPr>
        <p:spPr>
          <a:xfrm>
            <a:off x="523876" y="1485903"/>
            <a:ext cx="8010525" cy="4762499"/>
          </a:xfrm>
          <a:prstGeom prst="rect">
            <a:avLst/>
          </a:prstGeom>
          <a:noFill/>
          <a:ln>
            <a:noFill/>
          </a:ln>
        </p:spPr>
        <p:txBody>
          <a:bodyPr spcFirstLastPara="1" wrap="square" lIns="91425" tIns="45700" rIns="91425" bIns="45700" anchor="t" anchorCtr="0">
            <a:noAutofit/>
          </a:bodyPr>
          <a:lstStyle/>
          <a:p>
            <a:pPr marL="558800" lvl="0" indent="-457200" algn="l" rtl="0">
              <a:spcBef>
                <a:spcPts val="0"/>
              </a:spcBef>
              <a:spcAft>
                <a:spcPts val="0"/>
              </a:spcAft>
              <a:buClrTx/>
              <a:buSzPts val="1600"/>
              <a:buFont typeface="Wingdings" charset="2"/>
              <a:buChar char="Ø"/>
            </a:pPr>
            <a:r>
              <a:rPr lang="fr-FR" sz="2800" b="1" dirty="0" smtClean="0">
                <a:solidFill>
                  <a:srgbClr val="800000"/>
                </a:solidFill>
                <a:latin typeface="Arial"/>
                <a:ea typeface="Times"/>
                <a:cs typeface="Arial"/>
                <a:sym typeface="Times"/>
              </a:rPr>
              <a:t>L’employé qui </a:t>
            </a:r>
            <a:r>
              <a:rPr lang="fr-FR" sz="2800" b="1" dirty="0">
                <a:solidFill>
                  <a:srgbClr val="800000"/>
                </a:solidFill>
                <a:latin typeface="Arial"/>
                <a:ea typeface="Times"/>
                <a:cs typeface="Arial"/>
                <a:sym typeface="Times"/>
              </a:rPr>
              <a:t>critique son employeur commet une faute grave qui peut aller à l’encontre de son obligation de loyauté</a:t>
            </a:r>
            <a:r>
              <a:rPr lang="fr-FR" sz="2800" b="1" dirty="0" smtClean="0">
                <a:solidFill>
                  <a:srgbClr val="800000"/>
                </a:solidFill>
                <a:latin typeface="Arial"/>
                <a:ea typeface="Times"/>
                <a:cs typeface="Arial"/>
                <a:sym typeface="Times"/>
              </a:rPr>
              <a:t>.</a:t>
            </a:r>
            <a:endParaRPr sz="2800" b="1" dirty="0">
              <a:solidFill>
                <a:srgbClr val="800000"/>
              </a:solidFill>
              <a:latin typeface="Arial"/>
              <a:ea typeface="Times"/>
              <a:cs typeface="Arial"/>
              <a:sym typeface="Times"/>
            </a:endParaRPr>
          </a:p>
          <a:p>
            <a:pPr marL="342900" lvl="0" indent="-241300" algn="l" rtl="0">
              <a:spcBef>
                <a:spcPts val="0"/>
              </a:spcBef>
              <a:spcAft>
                <a:spcPts val="0"/>
              </a:spcAft>
              <a:buClrTx/>
              <a:buSzPts val="1600"/>
              <a:buNone/>
            </a:pPr>
            <a:endParaRPr sz="2800" b="1" dirty="0">
              <a:solidFill>
                <a:srgbClr val="800000"/>
              </a:solidFill>
              <a:latin typeface="Arial"/>
              <a:ea typeface="Times"/>
              <a:cs typeface="Arial"/>
              <a:sym typeface="Times"/>
            </a:endParaRPr>
          </a:p>
          <a:p>
            <a:pPr marL="558800" lvl="0" indent="-457200" algn="l" rtl="0">
              <a:spcBef>
                <a:spcPts val="0"/>
              </a:spcBef>
              <a:spcAft>
                <a:spcPts val="0"/>
              </a:spcAft>
              <a:buClrTx/>
              <a:buSzPts val="1600"/>
              <a:buFont typeface="Wingdings" charset="2"/>
              <a:buChar char="Ø"/>
            </a:pPr>
            <a:r>
              <a:rPr lang="fr-FR" sz="2800" b="1" dirty="0">
                <a:solidFill>
                  <a:srgbClr val="800000"/>
                </a:solidFill>
                <a:latin typeface="Arial"/>
                <a:ea typeface="Times"/>
                <a:cs typeface="Arial"/>
                <a:sym typeface="Times"/>
              </a:rPr>
              <a:t>Les éléments </a:t>
            </a:r>
            <a:r>
              <a:rPr lang="fr-FR" sz="2800" b="1" dirty="0" smtClean="0">
                <a:solidFill>
                  <a:srgbClr val="800000"/>
                </a:solidFill>
                <a:latin typeface="Arial"/>
                <a:ea typeface="Times"/>
                <a:cs typeface="Arial"/>
                <a:sym typeface="Times"/>
              </a:rPr>
              <a:t>examinés :</a:t>
            </a:r>
            <a:endParaRPr sz="2800" b="1" dirty="0">
              <a:solidFill>
                <a:srgbClr val="800000"/>
              </a:solidFill>
              <a:latin typeface="Arial"/>
              <a:ea typeface="Times"/>
              <a:cs typeface="Arial"/>
              <a:sym typeface="Times"/>
            </a:endParaRPr>
          </a:p>
          <a:p>
            <a:pPr lvl="1">
              <a:spcBef>
                <a:spcPts val="0"/>
              </a:spcBef>
              <a:buClrTx/>
              <a:buFont typeface="Wingdings" charset="2"/>
              <a:buChar char="u"/>
            </a:pPr>
            <a:r>
              <a:rPr lang="fr-FR" sz="2600" b="1" dirty="0">
                <a:solidFill>
                  <a:srgbClr val="000090"/>
                </a:solidFill>
                <a:latin typeface="Arial"/>
                <a:ea typeface="Times"/>
                <a:cs typeface="Arial"/>
                <a:sym typeface="Times"/>
              </a:rPr>
              <a:t>L</a:t>
            </a:r>
            <a:r>
              <a:rPr lang="fr-FR" sz="2600" b="1" dirty="0" smtClean="0">
                <a:solidFill>
                  <a:srgbClr val="000090"/>
                </a:solidFill>
                <a:latin typeface="Arial"/>
                <a:ea typeface="Times"/>
                <a:cs typeface="Arial"/>
                <a:sym typeface="Times"/>
              </a:rPr>
              <a:t>a </a:t>
            </a:r>
            <a:r>
              <a:rPr lang="fr-FR" sz="2600" b="1" dirty="0">
                <a:solidFill>
                  <a:srgbClr val="000090"/>
                </a:solidFill>
                <a:latin typeface="Arial"/>
                <a:ea typeface="Times"/>
                <a:cs typeface="Arial"/>
                <a:sym typeface="Times"/>
              </a:rPr>
              <a:t>teneur et la véracité des propos</a:t>
            </a:r>
            <a:endParaRPr sz="2600" b="1" dirty="0">
              <a:solidFill>
                <a:srgbClr val="000090"/>
              </a:solidFill>
              <a:latin typeface="Arial"/>
              <a:ea typeface="Times"/>
              <a:cs typeface="Arial"/>
              <a:sym typeface="Times"/>
            </a:endParaRPr>
          </a:p>
          <a:p>
            <a:pPr lvl="1">
              <a:spcBef>
                <a:spcPts val="0"/>
              </a:spcBef>
              <a:buClrTx/>
              <a:buFont typeface="Wingdings" charset="2"/>
              <a:buChar char="u"/>
            </a:pPr>
            <a:r>
              <a:rPr lang="fr-FR" sz="2600" b="1" dirty="0">
                <a:solidFill>
                  <a:srgbClr val="000090"/>
                </a:solidFill>
                <a:latin typeface="Arial"/>
                <a:ea typeface="Times"/>
                <a:cs typeface="Arial"/>
                <a:sym typeface="Times"/>
              </a:rPr>
              <a:t>L’objectif poursuivi par cette intervention</a:t>
            </a:r>
            <a:endParaRPr sz="2600" b="1" dirty="0">
              <a:solidFill>
                <a:srgbClr val="000090"/>
              </a:solidFill>
              <a:latin typeface="Arial"/>
              <a:ea typeface="Times"/>
              <a:cs typeface="Arial"/>
              <a:sym typeface="Times"/>
            </a:endParaRPr>
          </a:p>
          <a:p>
            <a:pPr lvl="1">
              <a:spcBef>
                <a:spcPts val="0"/>
              </a:spcBef>
              <a:buClrTx/>
              <a:buFont typeface="Wingdings" charset="2"/>
              <a:buChar char="u"/>
            </a:pPr>
            <a:r>
              <a:rPr lang="fr-FR" sz="2600" b="1" dirty="0">
                <a:solidFill>
                  <a:srgbClr val="000090"/>
                </a:solidFill>
                <a:latin typeface="Arial"/>
                <a:ea typeface="Times"/>
                <a:cs typeface="Arial"/>
                <a:sym typeface="Times"/>
              </a:rPr>
              <a:t>L’étendu de la couverture publique</a:t>
            </a:r>
            <a:endParaRPr sz="2600" b="1" dirty="0">
              <a:solidFill>
                <a:srgbClr val="000090"/>
              </a:solidFill>
              <a:latin typeface="Arial"/>
              <a:ea typeface="Times"/>
              <a:cs typeface="Arial"/>
              <a:sym typeface="Times"/>
            </a:endParaRPr>
          </a:p>
          <a:p>
            <a:pPr lvl="1">
              <a:spcBef>
                <a:spcPts val="0"/>
              </a:spcBef>
              <a:buClrTx/>
              <a:buFont typeface="Wingdings" charset="2"/>
              <a:buChar char="u"/>
            </a:pPr>
            <a:r>
              <a:rPr lang="fr-FR" sz="2600" b="1" dirty="0">
                <a:solidFill>
                  <a:srgbClr val="000090"/>
                </a:solidFill>
                <a:latin typeface="Arial"/>
                <a:ea typeface="Times"/>
                <a:cs typeface="Arial"/>
                <a:sym typeface="Times"/>
              </a:rPr>
              <a:t>Les effets sur la réputation de l’employeur</a:t>
            </a:r>
            <a:endParaRPr sz="2600" b="1" dirty="0">
              <a:solidFill>
                <a:srgbClr val="000090"/>
              </a:solidFill>
              <a:latin typeface="Arial"/>
              <a:ea typeface="Times"/>
              <a:cs typeface="Arial"/>
              <a:sym typeface="Times"/>
            </a:endParaRPr>
          </a:p>
          <a:p>
            <a:pPr lvl="1">
              <a:spcBef>
                <a:spcPts val="0"/>
              </a:spcBef>
              <a:buClrTx/>
              <a:buFont typeface="Wingdings" charset="2"/>
              <a:buChar char="u"/>
            </a:pPr>
            <a:r>
              <a:rPr lang="fr-FR" sz="2600" b="1" dirty="0">
                <a:solidFill>
                  <a:srgbClr val="000090"/>
                </a:solidFill>
                <a:latin typeface="Arial"/>
                <a:ea typeface="Times"/>
                <a:cs typeface="Arial"/>
                <a:sym typeface="Times"/>
              </a:rPr>
              <a:t>La présence ou non de regrets</a:t>
            </a:r>
            <a:endParaRPr sz="2600" b="1" dirty="0">
              <a:solidFill>
                <a:srgbClr val="000090"/>
              </a:solidFill>
              <a:latin typeface="Arial"/>
              <a:ea typeface="Times"/>
              <a:cs typeface="Arial"/>
              <a:sym typeface="Times"/>
            </a:endParaRPr>
          </a:p>
        </p:txBody>
      </p:sp>
      <p:sp>
        <p:nvSpPr>
          <p:cNvPr id="4" name="Rectangle 21">
            <a:extLst>
              <a:ext uri="{FF2B5EF4-FFF2-40B4-BE49-F238E27FC236}"/>
            </a:extLst>
          </p:cNvPr>
          <p:cNvSpPr>
            <a:spLocks noGrp="1" noChangeArrowheads="1"/>
          </p:cNvSpPr>
          <p:nvPr>
            <p:ph type="sldNum" sz="quarter" idx="4"/>
          </p:nvPr>
        </p:nvSpPr>
        <p:spPr bwMode="auto">
          <a:xfrm>
            <a:off x="7467600" y="6413500"/>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solidFill>
                  <a:schemeClr val="bg1"/>
                </a:solidFill>
              </a:defRPr>
            </a:lvl1pPr>
          </a:lstStyle>
          <a:p>
            <a:pPr>
              <a:defRPr/>
            </a:pPr>
            <a:fld id="{935560C4-BB71-0E4A-A013-1ABC9393C8E6}" type="slidenum">
              <a:rPr lang="fr-CA" smtClean="0"/>
              <a:pPr>
                <a:defRPr/>
              </a:pPr>
              <a:t>28</a:t>
            </a:fld>
            <a:endParaRPr lang="fr-CA"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20" name="Google Shape;320;p47"/>
          <p:cNvSpPr txBox="1">
            <a:spLocks noGrp="1"/>
          </p:cNvSpPr>
          <p:nvPr>
            <p:ph type="body" idx="4294967295"/>
          </p:nvPr>
        </p:nvSpPr>
        <p:spPr>
          <a:xfrm>
            <a:off x="245749" y="1078689"/>
            <a:ext cx="8172450" cy="4911747"/>
          </a:xfrm>
          <a:prstGeom prst="rect">
            <a:avLst/>
          </a:prstGeom>
        </p:spPr>
        <p:txBody>
          <a:bodyPr spcFirstLastPara="1" wrap="square" lIns="91425" tIns="45700" rIns="91425" bIns="45700" anchor="t" anchorCtr="0">
            <a:noAutofit/>
          </a:bodyPr>
          <a:lstStyle/>
          <a:p>
            <a:pPr marL="594360" lvl="0" indent="-457200" algn="l" rtl="0">
              <a:spcBef>
                <a:spcPts val="1000"/>
              </a:spcBef>
              <a:spcAft>
                <a:spcPts val="0"/>
              </a:spcAft>
              <a:buClrTx/>
              <a:buSzPts val="1440"/>
              <a:buFont typeface="Wingdings" charset="2"/>
              <a:buChar char="Ø"/>
            </a:pPr>
            <a:r>
              <a:rPr lang="fr-FR" sz="2400" b="1" dirty="0">
                <a:solidFill>
                  <a:srgbClr val="800000"/>
                </a:solidFill>
                <a:latin typeface="Arial"/>
                <a:ea typeface="Times"/>
                <a:cs typeface="Arial"/>
                <a:sym typeface="Times"/>
              </a:rPr>
              <a:t>La critique par le biais des réseaux sociaux est très </a:t>
            </a:r>
            <a:r>
              <a:rPr lang="fr-FR" sz="2400" b="1" dirty="0" smtClean="0">
                <a:solidFill>
                  <a:srgbClr val="800000"/>
                </a:solidFill>
                <a:latin typeface="Arial"/>
                <a:ea typeface="Times"/>
                <a:cs typeface="Arial"/>
                <a:sym typeface="Times"/>
              </a:rPr>
              <a:t>répandue.</a:t>
            </a:r>
            <a:endParaRPr sz="2400" b="1" dirty="0">
              <a:solidFill>
                <a:srgbClr val="800000"/>
              </a:solidFill>
              <a:latin typeface="Arial"/>
              <a:ea typeface="Times"/>
              <a:cs typeface="Arial"/>
              <a:sym typeface="Times"/>
            </a:endParaRPr>
          </a:p>
          <a:p>
            <a:pPr lvl="0" indent="0" algn="l" rtl="0">
              <a:spcBef>
                <a:spcPts val="1000"/>
              </a:spcBef>
              <a:spcAft>
                <a:spcPts val="0"/>
              </a:spcAft>
              <a:buClrTx/>
              <a:buNone/>
            </a:pPr>
            <a:endParaRPr sz="2400" b="1" dirty="0">
              <a:solidFill>
                <a:srgbClr val="800000"/>
              </a:solidFill>
              <a:latin typeface="Arial"/>
              <a:ea typeface="Times"/>
              <a:cs typeface="Arial"/>
              <a:sym typeface="Times"/>
            </a:endParaRPr>
          </a:p>
          <a:p>
            <a:pPr marL="594360" lvl="0" indent="-457200" algn="l" rtl="0">
              <a:spcBef>
                <a:spcPts val="1000"/>
              </a:spcBef>
              <a:spcAft>
                <a:spcPts val="0"/>
              </a:spcAft>
              <a:buClrTx/>
              <a:buSzPts val="1440"/>
              <a:buFont typeface="Wingdings" charset="2"/>
              <a:buChar char="Ø"/>
            </a:pPr>
            <a:r>
              <a:rPr lang="fr-FR" sz="2400" b="1" dirty="0">
                <a:solidFill>
                  <a:srgbClr val="800000"/>
                </a:solidFill>
                <a:latin typeface="Arial"/>
                <a:ea typeface="Times"/>
                <a:cs typeface="Arial"/>
                <a:sym typeface="Times"/>
              </a:rPr>
              <a:t>Comme les déclarations en ligne sont publiques, l’employeur se doit d’imposer une mesure </a:t>
            </a:r>
            <a:r>
              <a:rPr lang="fr-FR" sz="2400" b="1" dirty="0" smtClean="0">
                <a:solidFill>
                  <a:srgbClr val="800000"/>
                </a:solidFill>
                <a:latin typeface="Arial"/>
                <a:ea typeface="Times"/>
                <a:cs typeface="Arial"/>
                <a:sym typeface="Times"/>
              </a:rPr>
              <a:t>disciplinaire.</a:t>
            </a:r>
            <a:endParaRPr sz="2400" b="1" dirty="0">
              <a:solidFill>
                <a:srgbClr val="800000"/>
              </a:solidFill>
              <a:latin typeface="Arial"/>
              <a:ea typeface="Times"/>
              <a:cs typeface="Arial"/>
              <a:sym typeface="Times"/>
            </a:endParaRPr>
          </a:p>
          <a:p>
            <a:pPr marL="0" lvl="0" indent="0" algn="l" rtl="0">
              <a:spcBef>
                <a:spcPts val="1000"/>
              </a:spcBef>
              <a:spcAft>
                <a:spcPts val="0"/>
              </a:spcAft>
              <a:buClrTx/>
              <a:buNone/>
            </a:pPr>
            <a:endParaRPr sz="2400" b="1" dirty="0">
              <a:solidFill>
                <a:srgbClr val="800000"/>
              </a:solidFill>
              <a:latin typeface="Arial"/>
              <a:ea typeface="Times"/>
              <a:cs typeface="Arial"/>
              <a:sym typeface="Times"/>
            </a:endParaRPr>
          </a:p>
          <a:p>
            <a:pPr marL="594360" lvl="0" indent="-457200" algn="l" rtl="0">
              <a:spcBef>
                <a:spcPts val="1000"/>
              </a:spcBef>
              <a:spcAft>
                <a:spcPts val="0"/>
              </a:spcAft>
              <a:buClrTx/>
              <a:buSzPts val="1440"/>
              <a:buFont typeface="Wingdings" charset="2"/>
              <a:buChar char="Ø"/>
            </a:pPr>
            <a:r>
              <a:rPr lang="fr-FR" sz="2400" b="1" dirty="0">
                <a:solidFill>
                  <a:srgbClr val="800000"/>
                </a:solidFill>
                <a:latin typeface="Arial"/>
                <a:ea typeface="Times"/>
                <a:cs typeface="Arial"/>
                <a:sym typeface="Times"/>
              </a:rPr>
              <a:t>S</a:t>
            </a:r>
            <a:r>
              <a:rPr lang="fr-FR" sz="2400" b="1" dirty="0" smtClean="0">
                <a:solidFill>
                  <a:srgbClr val="800000"/>
                </a:solidFill>
                <a:latin typeface="Arial"/>
                <a:ea typeface="Times"/>
                <a:cs typeface="Arial"/>
                <a:sym typeface="Times"/>
              </a:rPr>
              <a:t>i </a:t>
            </a:r>
            <a:r>
              <a:rPr lang="fr-FR" sz="2400" b="1" dirty="0">
                <a:solidFill>
                  <a:srgbClr val="800000"/>
                </a:solidFill>
                <a:latin typeface="Arial"/>
                <a:ea typeface="Times"/>
                <a:cs typeface="Arial"/>
                <a:sym typeface="Times"/>
              </a:rPr>
              <a:t>les déclarations </a:t>
            </a:r>
            <a:r>
              <a:rPr lang="fr-FR" sz="2400" b="1" dirty="0" smtClean="0">
                <a:solidFill>
                  <a:srgbClr val="800000"/>
                </a:solidFill>
                <a:latin typeface="Arial"/>
                <a:ea typeface="Times"/>
                <a:cs typeface="Arial"/>
                <a:sym typeface="Times"/>
              </a:rPr>
              <a:t>de l’employé portent </a:t>
            </a:r>
            <a:r>
              <a:rPr lang="fr-FR" sz="2400" b="1" dirty="0">
                <a:solidFill>
                  <a:srgbClr val="800000"/>
                </a:solidFill>
                <a:latin typeface="Arial"/>
                <a:ea typeface="Times"/>
                <a:cs typeface="Arial"/>
                <a:sym typeface="Times"/>
              </a:rPr>
              <a:t>atteinte à sa réputation, </a:t>
            </a:r>
            <a:r>
              <a:rPr lang="fr-FR" sz="2400" b="1" dirty="0" smtClean="0">
                <a:solidFill>
                  <a:srgbClr val="800000"/>
                </a:solidFill>
                <a:latin typeface="Arial"/>
                <a:ea typeface="Times"/>
                <a:cs typeface="Arial"/>
                <a:sym typeface="Times"/>
              </a:rPr>
              <a:t>traitent </a:t>
            </a:r>
            <a:r>
              <a:rPr lang="fr-FR" sz="2400" b="1" dirty="0">
                <a:solidFill>
                  <a:srgbClr val="800000"/>
                </a:solidFill>
                <a:latin typeface="Arial"/>
                <a:ea typeface="Times"/>
                <a:cs typeface="Arial"/>
                <a:sym typeface="Times"/>
              </a:rPr>
              <a:t>de propos mensongers ou sont </a:t>
            </a:r>
            <a:r>
              <a:rPr lang="fr-FR" sz="2400" b="1" dirty="0" smtClean="0">
                <a:solidFill>
                  <a:srgbClr val="800000"/>
                </a:solidFill>
                <a:latin typeface="Arial"/>
                <a:ea typeface="Times"/>
                <a:cs typeface="Arial"/>
                <a:sym typeface="Times"/>
              </a:rPr>
              <a:t>diffamatoires, l’employeur doit imposer la sanction disciplinaire appropriée.</a:t>
            </a:r>
            <a:endParaRPr sz="2400" b="1" dirty="0">
              <a:solidFill>
                <a:srgbClr val="800000"/>
              </a:solidFill>
              <a:latin typeface="Arial"/>
              <a:ea typeface="Times"/>
              <a:cs typeface="Arial"/>
              <a:sym typeface="Times"/>
            </a:endParaRPr>
          </a:p>
        </p:txBody>
      </p:sp>
      <p:sp>
        <p:nvSpPr>
          <p:cNvPr id="4" name="Rectangle 21">
            <a:extLst>
              <a:ext uri="{FF2B5EF4-FFF2-40B4-BE49-F238E27FC236}"/>
            </a:extLst>
          </p:cNvPr>
          <p:cNvSpPr>
            <a:spLocks noGrp="1" noChangeArrowheads="1"/>
          </p:cNvSpPr>
          <p:nvPr>
            <p:ph type="sldNum" sz="quarter" idx="4"/>
          </p:nvPr>
        </p:nvSpPr>
        <p:spPr bwMode="auto">
          <a:xfrm>
            <a:off x="7467600" y="6413500"/>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solidFill>
                  <a:schemeClr val="bg1"/>
                </a:solidFill>
              </a:defRPr>
            </a:lvl1pPr>
          </a:lstStyle>
          <a:p>
            <a:pPr>
              <a:defRPr/>
            </a:pPr>
            <a:fld id="{935560C4-BB71-0E4A-A013-1ABC9393C8E6}" type="slidenum">
              <a:rPr lang="fr-CA" smtClean="0"/>
              <a:pPr>
                <a:defRPr/>
              </a:pPr>
              <a:t>29</a:t>
            </a:fld>
            <a:endParaRPr lang="fr-CA" dirty="0"/>
          </a:p>
        </p:txBody>
      </p:sp>
      <p:sp>
        <p:nvSpPr>
          <p:cNvPr id="5" name="Google Shape;313;p46"/>
          <p:cNvSpPr txBox="1">
            <a:spLocks/>
          </p:cNvSpPr>
          <p:nvPr/>
        </p:nvSpPr>
        <p:spPr>
          <a:xfrm>
            <a:off x="484585" y="452718"/>
            <a:ext cx="8240317" cy="49735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pPr algn="ctr">
              <a:buFont typeface="Times New Roman"/>
              <a:buNone/>
            </a:pPr>
            <a:r>
              <a:rPr lang="fr-FR" sz="2800" b="1" dirty="0" smtClean="0">
                <a:solidFill>
                  <a:srgbClr val="000090"/>
                </a:solidFill>
                <a:latin typeface="Arial"/>
                <a:ea typeface="Times New Roman"/>
                <a:cs typeface="Arial"/>
                <a:sym typeface="Times New Roman"/>
              </a:rPr>
              <a:t>La critique ou la dénonciation de l’employeur  II </a:t>
            </a:r>
            <a:endParaRPr lang="fr-FR" sz="2800" b="1" dirty="0">
              <a:solidFill>
                <a:srgbClr val="000090"/>
              </a:solidFill>
              <a:latin typeface="Arial"/>
              <a:ea typeface="Times New Roman"/>
              <a:cs typeface="Arial"/>
              <a:sym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1"/>
          <p:cNvSpPr txBox="1">
            <a:spLocks noGrp="1"/>
          </p:cNvSpPr>
          <p:nvPr>
            <p:ph type="title" idx="4294967295"/>
          </p:nvPr>
        </p:nvSpPr>
        <p:spPr>
          <a:xfrm>
            <a:off x="240007" y="452718"/>
            <a:ext cx="8630236" cy="497351"/>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4200"/>
              <a:buFont typeface="Times New Roman"/>
              <a:buNone/>
            </a:pPr>
            <a:r>
              <a:rPr lang="fr-FR" sz="2400" b="1" dirty="0">
                <a:solidFill>
                  <a:srgbClr val="000090"/>
                </a:solidFill>
                <a:latin typeface="Arial"/>
                <a:ea typeface="Times"/>
                <a:cs typeface="Arial"/>
                <a:sym typeface="Times"/>
              </a:rPr>
              <a:t>Types de manquements reliées à l’obligation de loyauté </a:t>
            </a:r>
            <a:endParaRPr sz="2400" b="1" dirty="0">
              <a:solidFill>
                <a:srgbClr val="000090"/>
              </a:solidFill>
              <a:latin typeface="Arial"/>
              <a:ea typeface="Times"/>
              <a:cs typeface="Arial"/>
              <a:sym typeface="Times"/>
            </a:endParaRPr>
          </a:p>
        </p:txBody>
      </p:sp>
      <p:sp>
        <p:nvSpPr>
          <p:cNvPr id="160" name="Google Shape;160;p21"/>
          <p:cNvSpPr txBox="1">
            <a:spLocks noGrp="1"/>
          </p:cNvSpPr>
          <p:nvPr>
            <p:ph type="body" idx="4294967295"/>
          </p:nvPr>
        </p:nvSpPr>
        <p:spPr>
          <a:xfrm>
            <a:off x="285751" y="1447803"/>
            <a:ext cx="8372475" cy="4267199"/>
          </a:xfrm>
          <a:prstGeom prst="rect">
            <a:avLst/>
          </a:prstGeom>
          <a:noFill/>
          <a:ln>
            <a:noFill/>
          </a:ln>
        </p:spPr>
        <p:txBody>
          <a:bodyPr spcFirstLastPara="1" wrap="square" lIns="91425" tIns="45700" rIns="91425" bIns="45700" anchor="t" anchorCtr="0">
            <a:noAutofit/>
          </a:bodyPr>
          <a:lstStyle/>
          <a:p>
            <a:pPr marL="594360" lvl="0" indent="-457200" algn="l" rtl="0">
              <a:lnSpc>
                <a:spcPct val="115000"/>
              </a:lnSpc>
              <a:spcBef>
                <a:spcPts val="1000"/>
              </a:spcBef>
              <a:spcAft>
                <a:spcPts val="0"/>
              </a:spcAft>
              <a:buClrTx/>
              <a:buSzPct val="50000"/>
              <a:buFont typeface="Wingdings" charset="2"/>
              <a:buChar char="u"/>
            </a:pPr>
            <a:r>
              <a:rPr lang="fr-FR" sz="2400" b="1" dirty="0">
                <a:solidFill>
                  <a:srgbClr val="800000"/>
                </a:solidFill>
                <a:latin typeface="Arial"/>
                <a:ea typeface="Times"/>
                <a:cs typeface="Arial"/>
                <a:sym typeface="Times"/>
              </a:rPr>
              <a:t>Fausse </a:t>
            </a:r>
            <a:r>
              <a:rPr lang="fr-FR" sz="2400" b="1" dirty="0" smtClean="0">
                <a:solidFill>
                  <a:srgbClr val="800000"/>
                </a:solidFill>
                <a:latin typeface="Arial"/>
                <a:ea typeface="Times"/>
                <a:cs typeface="Arial"/>
                <a:sym typeface="Times"/>
              </a:rPr>
              <a:t>déclaration </a:t>
            </a:r>
            <a:r>
              <a:rPr lang="fr-FR" sz="2400" b="1" dirty="0">
                <a:solidFill>
                  <a:srgbClr val="800000"/>
                </a:solidFill>
                <a:latin typeface="Arial"/>
                <a:ea typeface="Times"/>
                <a:cs typeface="Arial"/>
                <a:sym typeface="Times"/>
              </a:rPr>
              <a:t>lors de l’embauche ou en cours d’emploi</a:t>
            </a:r>
            <a:endParaRPr sz="2400" b="1" dirty="0">
              <a:solidFill>
                <a:srgbClr val="800000"/>
              </a:solidFill>
              <a:latin typeface="Arial"/>
              <a:ea typeface="Times"/>
              <a:cs typeface="Arial"/>
              <a:sym typeface="Times"/>
            </a:endParaRPr>
          </a:p>
          <a:p>
            <a:pPr marL="594360" lvl="0" indent="-457200" algn="l" rtl="0">
              <a:lnSpc>
                <a:spcPct val="115000"/>
              </a:lnSpc>
              <a:spcBef>
                <a:spcPts val="0"/>
              </a:spcBef>
              <a:spcAft>
                <a:spcPts val="0"/>
              </a:spcAft>
              <a:buClrTx/>
              <a:buSzPct val="50000"/>
              <a:buFont typeface="Wingdings" charset="2"/>
              <a:buChar char="u"/>
            </a:pPr>
            <a:r>
              <a:rPr lang="fr-FR" sz="2400" b="1" dirty="0">
                <a:solidFill>
                  <a:srgbClr val="800000"/>
                </a:solidFill>
                <a:latin typeface="Arial"/>
                <a:ea typeface="Times"/>
                <a:cs typeface="Arial"/>
                <a:sym typeface="Times"/>
              </a:rPr>
              <a:t>Falsification de documents</a:t>
            </a:r>
            <a:endParaRPr sz="2400" b="1" dirty="0">
              <a:solidFill>
                <a:srgbClr val="800000"/>
              </a:solidFill>
              <a:latin typeface="Arial"/>
              <a:ea typeface="Times"/>
              <a:cs typeface="Arial"/>
              <a:sym typeface="Times"/>
            </a:endParaRPr>
          </a:p>
          <a:p>
            <a:pPr marL="594360" lvl="0" indent="-457200" algn="l" rtl="0">
              <a:lnSpc>
                <a:spcPct val="115000"/>
              </a:lnSpc>
              <a:spcBef>
                <a:spcPts val="0"/>
              </a:spcBef>
              <a:spcAft>
                <a:spcPts val="0"/>
              </a:spcAft>
              <a:buClrTx/>
              <a:buSzPct val="50000"/>
              <a:buFont typeface="Wingdings" charset="2"/>
              <a:buChar char="u"/>
            </a:pPr>
            <a:r>
              <a:rPr lang="fr-FR" sz="2400" b="1" dirty="0">
                <a:solidFill>
                  <a:srgbClr val="800000"/>
                </a:solidFill>
                <a:latin typeface="Arial"/>
                <a:ea typeface="Times"/>
                <a:cs typeface="Arial"/>
                <a:sym typeface="Times"/>
              </a:rPr>
              <a:t>Vol ou fraude</a:t>
            </a:r>
            <a:endParaRPr sz="2400" b="1" dirty="0">
              <a:solidFill>
                <a:srgbClr val="800000"/>
              </a:solidFill>
              <a:latin typeface="Arial"/>
              <a:ea typeface="Times"/>
              <a:cs typeface="Arial"/>
              <a:sym typeface="Times"/>
            </a:endParaRPr>
          </a:p>
          <a:p>
            <a:pPr marL="594360" lvl="0" indent="-457200" algn="l" rtl="0">
              <a:lnSpc>
                <a:spcPct val="115000"/>
              </a:lnSpc>
              <a:spcBef>
                <a:spcPts val="0"/>
              </a:spcBef>
              <a:spcAft>
                <a:spcPts val="0"/>
              </a:spcAft>
              <a:buClrTx/>
              <a:buSzPct val="50000"/>
              <a:buFont typeface="Wingdings" charset="2"/>
              <a:buChar char="u"/>
            </a:pPr>
            <a:r>
              <a:rPr lang="fr-FR" sz="2400" b="1" dirty="0">
                <a:solidFill>
                  <a:srgbClr val="800000"/>
                </a:solidFill>
                <a:latin typeface="Arial"/>
                <a:ea typeface="Times"/>
                <a:cs typeface="Arial"/>
                <a:sym typeface="Times"/>
              </a:rPr>
              <a:t>Conflit d’intérêts</a:t>
            </a:r>
            <a:endParaRPr sz="2400" b="1" dirty="0">
              <a:solidFill>
                <a:srgbClr val="800000"/>
              </a:solidFill>
              <a:latin typeface="Arial"/>
              <a:ea typeface="Times"/>
              <a:cs typeface="Arial"/>
              <a:sym typeface="Times"/>
            </a:endParaRPr>
          </a:p>
          <a:p>
            <a:pPr marL="594360" lvl="0" indent="-457200" algn="l" rtl="0">
              <a:lnSpc>
                <a:spcPct val="115000"/>
              </a:lnSpc>
              <a:spcBef>
                <a:spcPts val="0"/>
              </a:spcBef>
              <a:spcAft>
                <a:spcPts val="0"/>
              </a:spcAft>
              <a:buClrTx/>
              <a:buSzPct val="50000"/>
              <a:buFont typeface="Wingdings" charset="2"/>
              <a:buChar char="u"/>
            </a:pPr>
            <a:r>
              <a:rPr lang="fr-FR" sz="2400" b="1" dirty="0">
                <a:solidFill>
                  <a:srgbClr val="800000"/>
                </a:solidFill>
                <a:latin typeface="Arial"/>
                <a:ea typeface="Times"/>
                <a:cs typeface="Arial"/>
                <a:sym typeface="Times"/>
              </a:rPr>
              <a:t>Critique ou dénonciation publique de l’employeur</a:t>
            </a:r>
            <a:endParaRPr sz="2400" b="1" dirty="0">
              <a:solidFill>
                <a:srgbClr val="800000"/>
              </a:solidFill>
              <a:latin typeface="Arial"/>
              <a:ea typeface="Times"/>
              <a:cs typeface="Arial"/>
              <a:sym typeface="Times"/>
            </a:endParaRPr>
          </a:p>
          <a:p>
            <a:pPr marL="594360" lvl="0" indent="-457200" algn="l" rtl="0">
              <a:lnSpc>
                <a:spcPct val="115000"/>
              </a:lnSpc>
              <a:spcBef>
                <a:spcPts val="0"/>
              </a:spcBef>
              <a:spcAft>
                <a:spcPts val="0"/>
              </a:spcAft>
              <a:buClrTx/>
              <a:buSzPct val="50000"/>
              <a:buFont typeface="Wingdings" charset="2"/>
              <a:buChar char="u"/>
            </a:pPr>
            <a:r>
              <a:rPr lang="fr-FR" sz="2400" b="1" dirty="0">
                <a:solidFill>
                  <a:srgbClr val="800000"/>
                </a:solidFill>
                <a:latin typeface="Arial"/>
                <a:ea typeface="Times"/>
                <a:cs typeface="Arial"/>
                <a:sym typeface="Times"/>
              </a:rPr>
              <a:t>Non-respect de la confidentialité</a:t>
            </a:r>
            <a:endParaRPr sz="2400" b="1" dirty="0">
              <a:solidFill>
                <a:srgbClr val="800000"/>
              </a:solidFill>
              <a:latin typeface="Arial"/>
              <a:ea typeface="Times"/>
              <a:cs typeface="Arial"/>
              <a:sym typeface="Times"/>
            </a:endParaRPr>
          </a:p>
          <a:p>
            <a:pPr marL="594360" lvl="0" indent="-457200" algn="l" rtl="0">
              <a:lnSpc>
                <a:spcPct val="115000"/>
              </a:lnSpc>
              <a:spcBef>
                <a:spcPts val="0"/>
              </a:spcBef>
              <a:spcAft>
                <a:spcPts val="0"/>
              </a:spcAft>
              <a:buClrTx/>
              <a:buSzPct val="50000"/>
              <a:buFont typeface="Wingdings" charset="2"/>
              <a:buChar char="u"/>
            </a:pPr>
            <a:r>
              <a:rPr lang="fr-FR" sz="2400" b="1" dirty="0">
                <a:solidFill>
                  <a:srgbClr val="800000"/>
                </a:solidFill>
                <a:latin typeface="Arial"/>
                <a:ea typeface="Times"/>
                <a:cs typeface="Arial"/>
                <a:sym typeface="Times"/>
              </a:rPr>
              <a:t>Absence de collaboration et non-respect de clauses de non-concurrence ou de non-</a:t>
            </a:r>
            <a:r>
              <a:rPr lang="fr-FR" sz="2400" b="1" dirty="0" smtClean="0">
                <a:solidFill>
                  <a:srgbClr val="800000"/>
                </a:solidFill>
                <a:latin typeface="Arial"/>
                <a:ea typeface="Times"/>
                <a:cs typeface="Arial"/>
                <a:sym typeface="Times"/>
              </a:rPr>
              <a:t>sollicitation</a:t>
            </a:r>
            <a:endParaRPr sz="2400" b="1" dirty="0">
              <a:solidFill>
                <a:srgbClr val="800000"/>
              </a:solidFill>
              <a:latin typeface="Arial"/>
              <a:ea typeface="Times"/>
              <a:cs typeface="Arial"/>
              <a:sym typeface="Times"/>
            </a:endParaRPr>
          </a:p>
        </p:txBody>
      </p:sp>
      <p:sp>
        <p:nvSpPr>
          <p:cNvPr id="4" name="Rectangle 21">
            <a:extLst>
              <a:ext uri="{FF2B5EF4-FFF2-40B4-BE49-F238E27FC236}"/>
            </a:extLst>
          </p:cNvPr>
          <p:cNvSpPr txBox="1">
            <a:spLocks noChangeArrowheads="1"/>
          </p:cNvSpPr>
          <p:nvPr/>
        </p:nvSpPr>
        <p:spPr bwMode="auto">
          <a:xfrm>
            <a:off x="7410450" y="6413500"/>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600" b="1" i="0" u="none" strike="noStrike" cap="none">
                <a:solidFill>
                  <a:schemeClr val="bg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fld id="{935560C4-BB71-0E4A-A013-1ABC9393C8E6}" type="slidenum">
              <a:rPr lang="fr-CA" smtClean="0"/>
              <a:pPr>
                <a:defRPr/>
              </a:pPr>
              <a:t>3</a:t>
            </a:fld>
            <a:endParaRPr lang="fr-CA"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6" name="Google Shape;326;p48"/>
          <p:cNvSpPr txBox="1">
            <a:spLocks noGrp="1"/>
          </p:cNvSpPr>
          <p:nvPr>
            <p:ph type="body" idx="4294967295"/>
          </p:nvPr>
        </p:nvSpPr>
        <p:spPr>
          <a:xfrm>
            <a:off x="438150" y="1371600"/>
            <a:ext cx="8229600" cy="4876818"/>
          </a:xfrm>
          <a:prstGeom prst="rect">
            <a:avLst/>
          </a:prstGeom>
        </p:spPr>
        <p:txBody>
          <a:bodyPr spcFirstLastPara="1" wrap="square" lIns="91425" tIns="45700" rIns="91425" bIns="45700" anchor="t" anchorCtr="0">
            <a:noAutofit/>
          </a:bodyPr>
          <a:lstStyle/>
          <a:p>
            <a:pPr marL="594360" indent="-457200">
              <a:buClrTx/>
              <a:buSzPts val="1440"/>
              <a:buFont typeface="Wingdings" charset="2"/>
              <a:buChar char="u"/>
            </a:pPr>
            <a:r>
              <a:rPr lang="fr-FR" sz="2800" b="1" dirty="0" smtClean="0">
                <a:solidFill>
                  <a:srgbClr val="800000"/>
                </a:solidFill>
                <a:latin typeface="Arial"/>
                <a:ea typeface="Times"/>
                <a:cs typeface="Arial"/>
                <a:sym typeface="Times"/>
              </a:rPr>
              <a:t>Par </a:t>
            </a:r>
            <a:r>
              <a:rPr lang="fr-FR" sz="2800" b="1" dirty="0">
                <a:solidFill>
                  <a:srgbClr val="800000"/>
                </a:solidFill>
                <a:latin typeface="Arial"/>
                <a:ea typeface="Times"/>
                <a:cs typeface="Arial"/>
                <a:sym typeface="Times"/>
              </a:rPr>
              <a:t>ailleurs, </a:t>
            </a:r>
            <a:r>
              <a:rPr lang="fr-FR" sz="2800" b="1" dirty="0" smtClean="0">
                <a:solidFill>
                  <a:srgbClr val="800000"/>
                </a:solidFill>
                <a:latin typeface="Arial"/>
                <a:ea typeface="Times"/>
                <a:cs typeface="Arial"/>
                <a:sym typeface="Times"/>
              </a:rPr>
              <a:t>un employé peut </a:t>
            </a:r>
            <a:r>
              <a:rPr lang="fr-FR" sz="2800" b="1" dirty="0">
                <a:solidFill>
                  <a:srgbClr val="800000"/>
                </a:solidFill>
                <a:latin typeface="Arial"/>
                <a:ea typeface="Times"/>
                <a:cs typeface="Arial"/>
                <a:sym typeface="Times"/>
              </a:rPr>
              <a:t>divulguer des informations qu’il </a:t>
            </a:r>
            <a:r>
              <a:rPr lang="fr-FR" sz="2800" b="1" dirty="0" smtClean="0">
                <a:solidFill>
                  <a:srgbClr val="800000"/>
                </a:solidFill>
                <a:latin typeface="Arial"/>
                <a:ea typeface="Times"/>
                <a:cs typeface="Arial"/>
                <a:sym typeface="Times"/>
              </a:rPr>
              <a:t>jugent </a:t>
            </a:r>
            <a:r>
              <a:rPr lang="fr-FR" sz="2800" b="1" dirty="0">
                <a:solidFill>
                  <a:srgbClr val="800000"/>
                </a:solidFill>
                <a:latin typeface="Arial"/>
                <a:ea typeface="Times"/>
                <a:cs typeface="Arial"/>
                <a:sym typeface="Times"/>
              </a:rPr>
              <a:t>inappropriées afin de soulever des </a:t>
            </a:r>
            <a:r>
              <a:rPr lang="fr-FR" sz="2800" b="1" dirty="0" smtClean="0">
                <a:solidFill>
                  <a:srgbClr val="800000"/>
                </a:solidFill>
                <a:latin typeface="Arial"/>
                <a:ea typeface="Times"/>
                <a:cs typeface="Arial"/>
                <a:sym typeface="Times"/>
              </a:rPr>
              <a:t>inquiétudes.</a:t>
            </a:r>
            <a:endParaRPr sz="2800" b="1" dirty="0">
              <a:solidFill>
                <a:srgbClr val="800000"/>
              </a:solidFill>
              <a:latin typeface="Arial"/>
              <a:ea typeface="Times"/>
              <a:cs typeface="Arial"/>
              <a:sym typeface="Times"/>
            </a:endParaRPr>
          </a:p>
          <a:p>
            <a:pPr marL="0" lvl="0" indent="0" algn="l" rtl="0">
              <a:spcBef>
                <a:spcPts val="1000"/>
              </a:spcBef>
              <a:spcAft>
                <a:spcPts val="0"/>
              </a:spcAft>
              <a:buClrTx/>
              <a:buNone/>
            </a:pPr>
            <a:endParaRPr sz="2800" b="1" dirty="0">
              <a:solidFill>
                <a:srgbClr val="800000"/>
              </a:solidFill>
              <a:latin typeface="Arial"/>
              <a:ea typeface="Times"/>
              <a:cs typeface="Arial"/>
              <a:sym typeface="Times"/>
            </a:endParaRPr>
          </a:p>
          <a:p>
            <a:pPr marL="594360" lvl="0" indent="-457200" algn="l" rtl="0">
              <a:spcBef>
                <a:spcPts val="1000"/>
              </a:spcBef>
              <a:spcAft>
                <a:spcPts val="0"/>
              </a:spcAft>
              <a:buClrTx/>
              <a:buSzPts val="1440"/>
              <a:buFont typeface="Wingdings" charset="2"/>
              <a:buChar char="u"/>
            </a:pPr>
            <a:r>
              <a:rPr lang="fr-FR" sz="2800" b="1" dirty="0">
                <a:solidFill>
                  <a:srgbClr val="800000"/>
                </a:solidFill>
                <a:latin typeface="Arial"/>
                <a:ea typeface="Times"/>
                <a:cs typeface="Arial"/>
                <a:sym typeface="Times"/>
              </a:rPr>
              <a:t>Le code criminel prévoit un article qui protège les </a:t>
            </a:r>
            <a:r>
              <a:rPr lang="fr-FR" sz="2800" b="1" dirty="0" smtClean="0">
                <a:solidFill>
                  <a:srgbClr val="800000"/>
                </a:solidFill>
                <a:latin typeface="Arial"/>
                <a:ea typeface="Times"/>
                <a:cs typeface="Arial"/>
                <a:sym typeface="Times"/>
              </a:rPr>
              <a:t>employés qui dénoncent </a:t>
            </a:r>
            <a:r>
              <a:rPr lang="fr-FR" sz="2800" b="1" dirty="0">
                <a:solidFill>
                  <a:srgbClr val="800000"/>
                </a:solidFill>
                <a:latin typeface="Arial"/>
                <a:ea typeface="Times"/>
                <a:cs typeface="Arial"/>
                <a:sym typeface="Times"/>
              </a:rPr>
              <a:t>une quelconque infraction en interdisant aux employeurs d’imposer </a:t>
            </a:r>
            <a:r>
              <a:rPr lang="fr-FR" sz="2800" b="1" dirty="0" smtClean="0">
                <a:solidFill>
                  <a:srgbClr val="800000"/>
                </a:solidFill>
                <a:latin typeface="Arial"/>
                <a:ea typeface="Times"/>
                <a:cs typeface="Arial"/>
                <a:sym typeface="Times"/>
              </a:rPr>
              <a:t>des sanctions ou des représailles.</a:t>
            </a:r>
            <a:endParaRPr sz="2800" b="1" dirty="0">
              <a:solidFill>
                <a:srgbClr val="800000"/>
              </a:solidFill>
              <a:latin typeface="Arial"/>
              <a:ea typeface="Times"/>
              <a:cs typeface="Arial"/>
              <a:sym typeface="Times"/>
            </a:endParaRPr>
          </a:p>
        </p:txBody>
      </p:sp>
      <p:sp>
        <p:nvSpPr>
          <p:cNvPr id="4" name="Rectangle 21">
            <a:extLst>
              <a:ext uri="{FF2B5EF4-FFF2-40B4-BE49-F238E27FC236}"/>
            </a:extLst>
          </p:cNvPr>
          <p:cNvSpPr>
            <a:spLocks noGrp="1" noChangeArrowheads="1"/>
          </p:cNvSpPr>
          <p:nvPr>
            <p:ph type="sldNum" sz="quarter" idx="4"/>
          </p:nvPr>
        </p:nvSpPr>
        <p:spPr bwMode="auto">
          <a:xfrm>
            <a:off x="7467600" y="6413500"/>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solidFill>
                  <a:schemeClr val="bg1"/>
                </a:solidFill>
              </a:defRPr>
            </a:lvl1pPr>
          </a:lstStyle>
          <a:p>
            <a:pPr>
              <a:defRPr/>
            </a:pPr>
            <a:fld id="{935560C4-BB71-0E4A-A013-1ABC9393C8E6}" type="slidenum">
              <a:rPr lang="fr-CA" smtClean="0"/>
              <a:pPr>
                <a:defRPr/>
              </a:pPr>
              <a:t>30</a:t>
            </a:fld>
            <a:endParaRPr lang="fr-CA" dirty="0"/>
          </a:p>
        </p:txBody>
      </p:sp>
      <p:sp>
        <p:nvSpPr>
          <p:cNvPr id="5" name="Google Shape;313;p46"/>
          <p:cNvSpPr txBox="1">
            <a:spLocks/>
          </p:cNvSpPr>
          <p:nvPr/>
        </p:nvSpPr>
        <p:spPr>
          <a:xfrm>
            <a:off x="475060" y="427318"/>
            <a:ext cx="8240317" cy="84268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pPr algn="ctr">
              <a:buFont typeface="Times New Roman"/>
              <a:buNone/>
            </a:pPr>
            <a:r>
              <a:rPr lang="fr-FR" sz="2400" b="1" dirty="0" smtClean="0">
                <a:solidFill>
                  <a:srgbClr val="000090"/>
                </a:solidFill>
                <a:latin typeface="Arial"/>
                <a:ea typeface="Times New Roman"/>
                <a:cs typeface="Arial"/>
                <a:sym typeface="Times New Roman"/>
              </a:rPr>
              <a:t>La critique ou la dénonciation de l’employeur  III </a:t>
            </a:r>
            <a:endParaRPr lang="fr-FR" sz="2400" b="1" dirty="0">
              <a:solidFill>
                <a:srgbClr val="000090"/>
              </a:solidFill>
              <a:latin typeface="Arial"/>
              <a:ea typeface="Times New Roman"/>
              <a:cs typeface="Arial"/>
              <a:sym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2" name="Google Shape;332;p49"/>
          <p:cNvSpPr txBox="1">
            <a:spLocks noGrp="1"/>
          </p:cNvSpPr>
          <p:nvPr>
            <p:ph type="body" idx="4294967295"/>
          </p:nvPr>
        </p:nvSpPr>
        <p:spPr>
          <a:xfrm>
            <a:off x="419100" y="1384300"/>
            <a:ext cx="8229600" cy="452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fr-FR" sz="2800" b="1" dirty="0">
                <a:solidFill>
                  <a:srgbClr val="800000"/>
                </a:solidFill>
                <a:latin typeface="Arial"/>
                <a:ea typeface="Times"/>
                <a:cs typeface="Arial"/>
                <a:sym typeface="Times"/>
              </a:rPr>
              <a:t>C</a:t>
            </a:r>
            <a:r>
              <a:rPr lang="fr-FR" sz="2800" b="1" dirty="0" smtClean="0">
                <a:solidFill>
                  <a:srgbClr val="800000"/>
                </a:solidFill>
                <a:latin typeface="Arial"/>
                <a:ea typeface="Times"/>
                <a:cs typeface="Arial"/>
                <a:sym typeface="Times"/>
              </a:rPr>
              <a:t>ependant</a:t>
            </a:r>
            <a:r>
              <a:rPr lang="fr-FR" sz="2800" b="1" dirty="0">
                <a:solidFill>
                  <a:srgbClr val="800000"/>
                </a:solidFill>
                <a:latin typeface="Arial"/>
                <a:ea typeface="Times"/>
                <a:cs typeface="Arial"/>
                <a:sym typeface="Times"/>
              </a:rPr>
              <a:t>, </a:t>
            </a:r>
            <a:r>
              <a:rPr lang="fr-FR" sz="2800" b="1" dirty="0" smtClean="0">
                <a:solidFill>
                  <a:srgbClr val="800000"/>
                </a:solidFill>
                <a:latin typeface="Arial"/>
                <a:ea typeface="Times"/>
                <a:cs typeface="Arial"/>
                <a:sym typeface="Times"/>
              </a:rPr>
              <a:t>quatre conditions </a:t>
            </a:r>
            <a:r>
              <a:rPr lang="fr-FR" sz="2800" b="1" dirty="0">
                <a:solidFill>
                  <a:srgbClr val="800000"/>
                </a:solidFill>
                <a:latin typeface="Arial"/>
                <a:ea typeface="Times"/>
                <a:cs typeface="Arial"/>
                <a:sym typeface="Times"/>
              </a:rPr>
              <a:t>doivent être </a:t>
            </a:r>
            <a:r>
              <a:rPr lang="fr-FR" sz="2800" b="1" dirty="0" smtClean="0">
                <a:solidFill>
                  <a:srgbClr val="800000"/>
                </a:solidFill>
                <a:latin typeface="Arial"/>
                <a:ea typeface="Times"/>
                <a:cs typeface="Arial"/>
                <a:sym typeface="Times"/>
              </a:rPr>
              <a:t>respectées :</a:t>
            </a:r>
          </a:p>
          <a:p>
            <a:pPr marL="0" lvl="0" indent="0" algn="l" rtl="0">
              <a:spcBef>
                <a:spcPts val="1000"/>
              </a:spcBef>
              <a:spcAft>
                <a:spcPts val="0"/>
              </a:spcAft>
              <a:buNone/>
            </a:pPr>
            <a:endParaRPr lang="fr-FR" sz="2800" b="1" dirty="0">
              <a:solidFill>
                <a:srgbClr val="800000"/>
              </a:solidFill>
              <a:latin typeface="Arial"/>
              <a:ea typeface="Times"/>
              <a:cs typeface="Arial"/>
              <a:sym typeface="Times"/>
            </a:endParaRPr>
          </a:p>
          <a:p>
            <a:pPr marL="971550" lvl="1" indent="-514350">
              <a:buClrTx/>
              <a:buSzPct val="50000"/>
              <a:buFont typeface="Wingdings" charset="2"/>
              <a:buChar char="u"/>
            </a:pPr>
            <a:r>
              <a:rPr lang="fr-FR" sz="2400" b="1" dirty="0" smtClean="0">
                <a:solidFill>
                  <a:srgbClr val="000090"/>
                </a:solidFill>
                <a:latin typeface="Arial"/>
                <a:ea typeface="Times"/>
                <a:cs typeface="Arial"/>
                <a:sym typeface="Times"/>
              </a:rPr>
              <a:t>L’employé doit </a:t>
            </a:r>
            <a:r>
              <a:rPr lang="fr-FR" sz="2400" b="1" dirty="0">
                <a:solidFill>
                  <a:srgbClr val="000090"/>
                </a:solidFill>
                <a:latin typeface="Arial"/>
                <a:ea typeface="Times"/>
                <a:cs typeface="Arial"/>
                <a:sym typeface="Times"/>
              </a:rPr>
              <a:t>avoir épuisé tous les recours à l’interne et agir de bonne </a:t>
            </a:r>
            <a:r>
              <a:rPr lang="fr-FR" sz="2400" b="1" dirty="0" smtClean="0">
                <a:solidFill>
                  <a:srgbClr val="000090"/>
                </a:solidFill>
                <a:latin typeface="Arial"/>
                <a:ea typeface="Times"/>
                <a:cs typeface="Arial"/>
                <a:sym typeface="Times"/>
              </a:rPr>
              <a:t>foi.</a:t>
            </a:r>
            <a:endParaRPr lang="fr-FR" sz="2400" b="1" dirty="0">
              <a:solidFill>
                <a:srgbClr val="000090"/>
              </a:solidFill>
              <a:latin typeface="Arial"/>
              <a:ea typeface="Times"/>
              <a:cs typeface="Arial"/>
              <a:sym typeface="Times"/>
            </a:endParaRPr>
          </a:p>
          <a:p>
            <a:pPr marL="971550" lvl="1" indent="-514350">
              <a:buClrTx/>
              <a:buSzPct val="50000"/>
              <a:buFont typeface="Wingdings" charset="2"/>
              <a:buChar char="u"/>
            </a:pPr>
            <a:r>
              <a:rPr lang="fr-FR" sz="2400" b="1" dirty="0" smtClean="0">
                <a:solidFill>
                  <a:srgbClr val="000090"/>
                </a:solidFill>
                <a:latin typeface="Arial"/>
                <a:ea typeface="Times"/>
                <a:cs typeface="Arial"/>
                <a:sym typeface="Times"/>
              </a:rPr>
              <a:t>La </a:t>
            </a:r>
            <a:r>
              <a:rPr lang="fr-FR" sz="2400" b="1" dirty="0">
                <a:solidFill>
                  <a:srgbClr val="000090"/>
                </a:solidFill>
                <a:latin typeface="Arial"/>
                <a:ea typeface="Times"/>
                <a:cs typeface="Arial"/>
                <a:sym typeface="Times"/>
              </a:rPr>
              <a:t>critique doit être faite de façon raisonnable et </a:t>
            </a:r>
            <a:r>
              <a:rPr lang="fr-FR" sz="2400" b="1" dirty="0" smtClean="0">
                <a:solidFill>
                  <a:srgbClr val="000090"/>
                </a:solidFill>
                <a:latin typeface="Arial"/>
                <a:ea typeface="Times"/>
                <a:cs typeface="Arial"/>
                <a:sym typeface="Times"/>
              </a:rPr>
              <a:t>responsable.</a:t>
            </a:r>
            <a:endParaRPr lang="fr-FR" sz="2400" b="1" dirty="0">
              <a:solidFill>
                <a:srgbClr val="000090"/>
              </a:solidFill>
              <a:latin typeface="Arial"/>
              <a:ea typeface="Times"/>
              <a:cs typeface="Arial"/>
              <a:sym typeface="Times"/>
            </a:endParaRPr>
          </a:p>
          <a:p>
            <a:pPr marL="971550" lvl="1" indent="-514350">
              <a:buClrTx/>
              <a:buSzPct val="50000"/>
              <a:buFont typeface="Wingdings" charset="2"/>
              <a:buChar char="u"/>
            </a:pPr>
            <a:r>
              <a:rPr lang="fr-FR" sz="2400" b="1" dirty="0" smtClean="0">
                <a:solidFill>
                  <a:srgbClr val="000090"/>
                </a:solidFill>
                <a:latin typeface="Arial"/>
                <a:ea typeface="Times"/>
                <a:cs typeface="Arial"/>
                <a:sym typeface="Times"/>
              </a:rPr>
              <a:t>Les </a:t>
            </a:r>
            <a:r>
              <a:rPr lang="fr-FR" sz="2400" b="1" dirty="0">
                <a:solidFill>
                  <a:srgbClr val="000090"/>
                </a:solidFill>
                <a:latin typeface="Arial"/>
                <a:ea typeface="Times"/>
                <a:cs typeface="Arial"/>
                <a:sym typeface="Times"/>
              </a:rPr>
              <a:t>faits doivent être pertinents et </a:t>
            </a:r>
            <a:r>
              <a:rPr lang="fr-FR" sz="2400" b="1" dirty="0" smtClean="0">
                <a:solidFill>
                  <a:srgbClr val="000090"/>
                </a:solidFill>
                <a:latin typeface="Arial"/>
                <a:ea typeface="Times"/>
                <a:cs typeface="Arial"/>
                <a:sym typeface="Times"/>
              </a:rPr>
              <a:t>véridiques.</a:t>
            </a:r>
            <a:endParaRPr lang="fr-FR" sz="2400" b="1" dirty="0">
              <a:solidFill>
                <a:srgbClr val="000090"/>
              </a:solidFill>
              <a:latin typeface="Arial"/>
              <a:ea typeface="Times"/>
              <a:cs typeface="Arial"/>
              <a:sym typeface="Times"/>
            </a:endParaRPr>
          </a:p>
          <a:p>
            <a:pPr marL="971550" lvl="1" indent="-514350">
              <a:buClrTx/>
              <a:buSzPct val="50000"/>
              <a:buFont typeface="Wingdings" charset="2"/>
              <a:buChar char="u"/>
            </a:pPr>
            <a:r>
              <a:rPr lang="fr-FR" sz="2400" b="1" dirty="0" smtClean="0">
                <a:solidFill>
                  <a:srgbClr val="000090"/>
                </a:solidFill>
                <a:latin typeface="Arial"/>
                <a:ea typeface="Times"/>
                <a:cs typeface="Arial"/>
                <a:sym typeface="Times"/>
              </a:rPr>
              <a:t>La </a:t>
            </a:r>
            <a:r>
              <a:rPr lang="fr-FR" sz="2400" b="1" dirty="0">
                <a:solidFill>
                  <a:srgbClr val="000090"/>
                </a:solidFill>
                <a:latin typeface="Arial"/>
                <a:ea typeface="Times"/>
                <a:cs typeface="Arial"/>
                <a:sym typeface="Times"/>
              </a:rPr>
              <a:t>responsabilité limitée du </a:t>
            </a:r>
            <a:r>
              <a:rPr lang="fr-FR" sz="2400" b="1" dirty="0" smtClean="0">
                <a:solidFill>
                  <a:srgbClr val="000090"/>
                </a:solidFill>
                <a:latin typeface="Arial"/>
                <a:ea typeface="Times"/>
                <a:cs typeface="Arial"/>
                <a:sym typeface="Times"/>
              </a:rPr>
              <a:t>dénonciateur.</a:t>
            </a:r>
            <a:endParaRPr sz="2400" b="1" dirty="0">
              <a:solidFill>
                <a:srgbClr val="000090"/>
              </a:solidFill>
              <a:latin typeface="Arial"/>
              <a:ea typeface="Times"/>
              <a:cs typeface="Arial"/>
              <a:sym typeface="Times"/>
            </a:endParaRPr>
          </a:p>
        </p:txBody>
      </p:sp>
      <p:sp>
        <p:nvSpPr>
          <p:cNvPr id="4" name="Rectangle 21">
            <a:extLst>
              <a:ext uri="{FF2B5EF4-FFF2-40B4-BE49-F238E27FC236}"/>
            </a:extLst>
          </p:cNvPr>
          <p:cNvSpPr>
            <a:spLocks noGrp="1" noChangeArrowheads="1"/>
          </p:cNvSpPr>
          <p:nvPr>
            <p:ph type="sldNum" sz="quarter" idx="4"/>
          </p:nvPr>
        </p:nvSpPr>
        <p:spPr bwMode="auto">
          <a:xfrm>
            <a:off x="7467600" y="6413500"/>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solidFill>
                  <a:schemeClr val="bg1"/>
                </a:solidFill>
              </a:defRPr>
            </a:lvl1pPr>
          </a:lstStyle>
          <a:p>
            <a:pPr>
              <a:defRPr/>
            </a:pPr>
            <a:fld id="{935560C4-BB71-0E4A-A013-1ABC9393C8E6}" type="slidenum">
              <a:rPr lang="fr-CA" smtClean="0"/>
              <a:pPr>
                <a:defRPr/>
              </a:pPr>
              <a:t>31</a:t>
            </a:fld>
            <a:endParaRPr lang="fr-CA" dirty="0"/>
          </a:p>
        </p:txBody>
      </p:sp>
      <p:sp>
        <p:nvSpPr>
          <p:cNvPr id="5" name="Google Shape;313;p46"/>
          <p:cNvSpPr txBox="1">
            <a:spLocks/>
          </p:cNvSpPr>
          <p:nvPr/>
        </p:nvSpPr>
        <p:spPr>
          <a:xfrm>
            <a:off x="475060" y="427318"/>
            <a:ext cx="8240317" cy="84268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pPr algn="ctr">
              <a:buFont typeface="Times New Roman"/>
              <a:buNone/>
            </a:pPr>
            <a:r>
              <a:rPr lang="fr-FR" sz="2400" b="1" dirty="0" smtClean="0">
                <a:solidFill>
                  <a:srgbClr val="000090"/>
                </a:solidFill>
                <a:latin typeface="Arial"/>
                <a:ea typeface="Times New Roman"/>
                <a:cs typeface="Arial"/>
                <a:sym typeface="Times New Roman"/>
              </a:rPr>
              <a:t>La critique ou la dénonciation de l’employeur  IV </a:t>
            </a:r>
            <a:endParaRPr lang="fr-FR" sz="2400" b="1" dirty="0">
              <a:solidFill>
                <a:srgbClr val="000090"/>
              </a:solidFill>
              <a:latin typeface="Arial"/>
              <a:ea typeface="Times New Roman"/>
              <a:cs typeface="Arial"/>
              <a:sym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0"/>
          <p:cNvSpPr txBox="1">
            <a:spLocks noGrp="1"/>
          </p:cNvSpPr>
          <p:nvPr>
            <p:ph type="title" idx="4294967295"/>
          </p:nvPr>
        </p:nvSpPr>
        <p:spPr>
          <a:xfrm>
            <a:off x="484584" y="452718"/>
            <a:ext cx="8240317" cy="61736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fr-FR" b="1" dirty="0">
                <a:solidFill>
                  <a:srgbClr val="000090"/>
                </a:solidFill>
                <a:latin typeface="Arial"/>
                <a:ea typeface="Times"/>
                <a:cs typeface="Arial"/>
                <a:sym typeface="Times"/>
              </a:rPr>
              <a:t>À retenir</a:t>
            </a:r>
            <a:endParaRPr b="1" dirty="0">
              <a:solidFill>
                <a:srgbClr val="000090"/>
              </a:solidFill>
              <a:latin typeface="Arial"/>
              <a:ea typeface="Times"/>
              <a:cs typeface="Arial"/>
              <a:sym typeface="Times"/>
            </a:endParaRPr>
          </a:p>
        </p:txBody>
      </p:sp>
      <p:sp>
        <p:nvSpPr>
          <p:cNvPr id="338" name="Google Shape;338;p50"/>
          <p:cNvSpPr txBox="1">
            <a:spLocks noGrp="1"/>
          </p:cNvSpPr>
          <p:nvPr>
            <p:ph type="body" idx="4294967295"/>
          </p:nvPr>
        </p:nvSpPr>
        <p:spPr>
          <a:xfrm>
            <a:off x="586597" y="1346686"/>
            <a:ext cx="7947329" cy="4694618"/>
          </a:xfrm>
          <a:prstGeom prst="rect">
            <a:avLst/>
          </a:prstGeom>
        </p:spPr>
        <p:txBody>
          <a:bodyPr spcFirstLastPara="1" wrap="square" lIns="91425" tIns="45700" rIns="91425" bIns="45700" anchor="t" anchorCtr="0">
            <a:noAutofit/>
          </a:bodyPr>
          <a:lstStyle/>
          <a:p>
            <a:pPr marL="594360" indent="-457200">
              <a:buClrTx/>
              <a:buSzPts val="1440"/>
              <a:buFont typeface="Wingdings" charset="2"/>
              <a:buChar char="u"/>
            </a:pPr>
            <a:r>
              <a:rPr lang="fr-FR" sz="2400" b="1" dirty="0" smtClean="0">
                <a:solidFill>
                  <a:srgbClr val="800000"/>
                </a:solidFill>
                <a:latin typeface="Arial"/>
                <a:ea typeface="Times"/>
                <a:cs typeface="Arial"/>
                <a:sym typeface="Times"/>
              </a:rPr>
              <a:t>Quand un employé critique son employeur, il doit le faire avec modération et de bonne foi.</a:t>
            </a:r>
            <a:endParaRPr lang="fr-FR" sz="2400" b="1" dirty="0">
              <a:solidFill>
                <a:srgbClr val="800000"/>
              </a:solidFill>
              <a:latin typeface="Arial"/>
              <a:ea typeface="Times"/>
              <a:cs typeface="Arial"/>
              <a:sym typeface="Times"/>
            </a:endParaRPr>
          </a:p>
          <a:p>
            <a:pPr marL="594360" indent="-457200">
              <a:buClrTx/>
              <a:buSzPts val="1440"/>
              <a:buFont typeface="Wingdings" charset="2"/>
              <a:buChar char="u"/>
            </a:pPr>
            <a:endParaRPr lang="fr-FR" sz="2400" b="1" dirty="0" smtClean="0">
              <a:solidFill>
                <a:srgbClr val="800000"/>
              </a:solidFill>
              <a:latin typeface="Arial"/>
              <a:ea typeface="Times"/>
              <a:cs typeface="Arial"/>
              <a:sym typeface="Times"/>
            </a:endParaRPr>
          </a:p>
          <a:p>
            <a:pPr marL="594360" indent="-457200">
              <a:buClrTx/>
              <a:buSzPts val="1440"/>
              <a:buFont typeface="Wingdings" charset="2"/>
              <a:buChar char="u"/>
            </a:pPr>
            <a:r>
              <a:rPr lang="fr-FR" sz="2400" b="1" dirty="0" smtClean="0">
                <a:solidFill>
                  <a:srgbClr val="800000"/>
                </a:solidFill>
                <a:latin typeface="Arial"/>
                <a:ea typeface="Times"/>
                <a:cs typeface="Arial"/>
                <a:sym typeface="Times"/>
              </a:rPr>
              <a:t>Lorsqu’une déclaration en ligne porte atteinte à sa réputation, l’employeur peut sanctionner l’employé.</a:t>
            </a:r>
          </a:p>
          <a:p>
            <a:pPr marL="594360" indent="-457200">
              <a:buClrTx/>
              <a:buSzPts val="1440"/>
              <a:buFont typeface="Wingdings" charset="2"/>
              <a:buChar char="u"/>
            </a:pPr>
            <a:endParaRPr lang="fr-FR" sz="2400" b="1" dirty="0">
              <a:solidFill>
                <a:srgbClr val="800000"/>
              </a:solidFill>
              <a:latin typeface="Arial"/>
              <a:ea typeface="Times"/>
              <a:cs typeface="Arial"/>
              <a:sym typeface="Times"/>
            </a:endParaRPr>
          </a:p>
          <a:p>
            <a:pPr marL="594360" indent="-457200">
              <a:buClrTx/>
              <a:buSzPts val="1440"/>
              <a:buFont typeface="Wingdings" charset="2"/>
              <a:buChar char="u"/>
            </a:pPr>
            <a:r>
              <a:rPr lang="fr-FR" sz="2400" b="1" dirty="0" smtClean="0">
                <a:solidFill>
                  <a:srgbClr val="800000"/>
                </a:solidFill>
                <a:latin typeface="Arial"/>
                <a:ea typeface="Times"/>
                <a:cs typeface="Arial"/>
                <a:sym typeface="Times"/>
              </a:rPr>
              <a:t>Un employé peut dénoncer publiquement son employeur s’il respecte ces conditions.</a:t>
            </a:r>
            <a:endParaRPr lang="fr-FR" sz="2400" b="1" dirty="0">
              <a:solidFill>
                <a:srgbClr val="800000"/>
              </a:solidFill>
              <a:latin typeface="Arial"/>
              <a:ea typeface="Times"/>
              <a:cs typeface="Arial"/>
              <a:sym typeface="Times"/>
            </a:endParaRPr>
          </a:p>
        </p:txBody>
      </p:sp>
      <p:sp>
        <p:nvSpPr>
          <p:cNvPr id="4" name="Rectangle 21">
            <a:extLst>
              <a:ext uri="{FF2B5EF4-FFF2-40B4-BE49-F238E27FC236}"/>
            </a:extLst>
          </p:cNvPr>
          <p:cNvSpPr>
            <a:spLocks noGrp="1" noChangeArrowheads="1"/>
          </p:cNvSpPr>
          <p:nvPr>
            <p:ph type="sldNum" sz="quarter" idx="4"/>
          </p:nvPr>
        </p:nvSpPr>
        <p:spPr bwMode="auto">
          <a:xfrm>
            <a:off x="7467600" y="6413500"/>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solidFill>
                  <a:schemeClr val="bg1"/>
                </a:solidFill>
              </a:defRPr>
            </a:lvl1pPr>
          </a:lstStyle>
          <a:p>
            <a:pPr>
              <a:defRPr/>
            </a:pPr>
            <a:fld id="{935560C4-BB71-0E4A-A013-1ABC9393C8E6}" type="slidenum">
              <a:rPr lang="fr-CA" smtClean="0"/>
              <a:pPr>
                <a:defRPr/>
              </a:pPr>
              <a:t>32</a:t>
            </a:fld>
            <a:endParaRPr lang="fr-CA"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1"/>
          <p:cNvSpPr txBox="1">
            <a:spLocks noGrp="1"/>
          </p:cNvSpPr>
          <p:nvPr>
            <p:ph type="title" idx="4294967295"/>
          </p:nvPr>
        </p:nvSpPr>
        <p:spPr>
          <a:xfrm>
            <a:off x="484585" y="452718"/>
            <a:ext cx="8106967" cy="61736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4200"/>
              <a:buFont typeface="Times New Roman"/>
              <a:buNone/>
            </a:pPr>
            <a:r>
              <a:rPr lang="fr-FR" sz="3200" b="1" dirty="0">
                <a:solidFill>
                  <a:srgbClr val="000090"/>
                </a:solidFill>
                <a:latin typeface="Arial"/>
                <a:ea typeface="Times New Roman"/>
                <a:cs typeface="Arial"/>
                <a:sym typeface="Times New Roman"/>
              </a:rPr>
              <a:t>Le non-respect de la confidentialité</a:t>
            </a:r>
            <a:endParaRPr sz="3200" b="1" dirty="0">
              <a:solidFill>
                <a:srgbClr val="000090"/>
              </a:solidFill>
              <a:latin typeface="Arial"/>
              <a:ea typeface="Times New Roman"/>
              <a:cs typeface="Arial"/>
              <a:sym typeface="Times New Roman"/>
            </a:endParaRPr>
          </a:p>
        </p:txBody>
      </p:sp>
      <p:sp>
        <p:nvSpPr>
          <p:cNvPr id="344" name="Google Shape;344;p51"/>
          <p:cNvSpPr txBox="1">
            <a:spLocks noGrp="1"/>
          </p:cNvSpPr>
          <p:nvPr>
            <p:ph type="body" idx="4294967295"/>
          </p:nvPr>
        </p:nvSpPr>
        <p:spPr>
          <a:xfrm>
            <a:off x="484585" y="1210088"/>
            <a:ext cx="8173641" cy="4352511"/>
          </a:xfrm>
          <a:prstGeom prst="rect">
            <a:avLst/>
          </a:prstGeom>
          <a:noFill/>
          <a:ln>
            <a:noFill/>
          </a:ln>
        </p:spPr>
        <p:txBody>
          <a:bodyPr spcFirstLastPara="1" wrap="square" lIns="91425" tIns="45700" rIns="91425" bIns="45700" anchor="t" anchorCtr="0">
            <a:noAutofit/>
          </a:bodyPr>
          <a:lstStyle/>
          <a:p>
            <a:pPr marL="480060" lvl="0" indent="-342900" algn="l" rtl="0">
              <a:spcBef>
                <a:spcPts val="0"/>
              </a:spcBef>
              <a:spcAft>
                <a:spcPts val="0"/>
              </a:spcAft>
              <a:buClrTx/>
              <a:buSzPts val="1440"/>
              <a:buFont typeface="Wingdings" charset="2"/>
              <a:buChar char="u"/>
            </a:pPr>
            <a:r>
              <a:rPr lang="fr-FR" sz="2400" b="1" dirty="0">
                <a:solidFill>
                  <a:srgbClr val="800000"/>
                </a:solidFill>
                <a:latin typeface="Arial"/>
                <a:ea typeface="Times"/>
                <a:cs typeface="Arial"/>
                <a:sym typeface="Times"/>
              </a:rPr>
              <a:t>Faire usage ou transmettre des informations confidentielles constituent des fautes graves.</a:t>
            </a:r>
            <a:endParaRPr sz="2400" b="1" dirty="0">
              <a:solidFill>
                <a:srgbClr val="800000"/>
              </a:solidFill>
              <a:latin typeface="Arial"/>
              <a:ea typeface="Times"/>
              <a:cs typeface="Arial"/>
              <a:sym typeface="Times"/>
            </a:endParaRPr>
          </a:p>
          <a:p>
            <a:pPr marL="101600" lvl="0" indent="0" algn="l" rtl="0">
              <a:spcBef>
                <a:spcPts val="0"/>
              </a:spcBef>
              <a:spcAft>
                <a:spcPts val="0"/>
              </a:spcAft>
              <a:buClrTx/>
              <a:buSzPts val="1600"/>
              <a:buNone/>
            </a:pPr>
            <a:endParaRPr sz="2400" b="1" dirty="0">
              <a:solidFill>
                <a:srgbClr val="800000"/>
              </a:solidFill>
              <a:latin typeface="Arial"/>
              <a:ea typeface="Times"/>
              <a:cs typeface="Arial"/>
              <a:sym typeface="Times"/>
            </a:endParaRPr>
          </a:p>
          <a:p>
            <a:pPr marL="480060" lvl="0" indent="-342900" algn="l" rtl="0">
              <a:spcBef>
                <a:spcPts val="0"/>
              </a:spcBef>
              <a:spcAft>
                <a:spcPts val="0"/>
              </a:spcAft>
              <a:buClrTx/>
              <a:buSzPts val="1440"/>
              <a:buFont typeface="Wingdings" charset="2"/>
              <a:buChar char="u"/>
            </a:pPr>
            <a:r>
              <a:rPr lang="fr-FR" sz="2400" b="1" dirty="0">
                <a:solidFill>
                  <a:srgbClr val="800000"/>
                </a:solidFill>
                <a:latin typeface="Arial"/>
                <a:ea typeface="Times"/>
                <a:cs typeface="Arial"/>
                <a:sym typeface="Times"/>
              </a:rPr>
              <a:t>Consulter des renseignements personnels ou informations confidentielles à des fins personnelles peut être sanctionné </a:t>
            </a:r>
            <a:r>
              <a:rPr lang="fr-FR" sz="2400" b="1" dirty="0" smtClean="0">
                <a:solidFill>
                  <a:srgbClr val="800000"/>
                </a:solidFill>
                <a:latin typeface="Arial"/>
                <a:ea typeface="Times"/>
                <a:cs typeface="Arial"/>
                <a:sym typeface="Times"/>
              </a:rPr>
              <a:t>sévèrement.</a:t>
            </a:r>
            <a:endParaRPr sz="2400" b="1" dirty="0">
              <a:solidFill>
                <a:srgbClr val="800000"/>
              </a:solidFill>
              <a:latin typeface="Arial"/>
              <a:ea typeface="Times"/>
              <a:cs typeface="Arial"/>
              <a:sym typeface="Times"/>
            </a:endParaRPr>
          </a:p>
          <a:p>
            <a:pPr marL="101600" lvl="0" indent="0" algn="l" rtl="0">
              <a:spcBef>
                <a:spcPts val="0"/>
              </a:spcBef>
              <a:spcAft>
                <a:spcPts val="0"/>
              </a:spcAft>
              <a:buClrTx/>
              <a:buSzPts val="1600"/>
              <a:buNone/>
            </a:pPr>
            <a:endParaRPr sz="2400" b="1" dirty="0">
              <a:solidFill>
                <a:srgbClr val="800000"/>
              </a:solidFill>
              <a:latin typeface="Arial"/>
              <a:ea typeface="Times"/>
              <a:cs typeface="Arial"/>
              <a:sym typeface="Times"/>
            </a:endParaRPr>
          </a:p>
          <a:p>
            <a:pPr marL="480060" lvl="0" indent="-342900" algn="l" rtl="0">
              <a:spcBef>
                <a:spcPts val="0"/>
              </a:spcBef>
              <a:spcAft>
                <a:spcPts val="0"/>
              </a:spcAft>
              <a:buClrTx/>
              <a:buSzPts val="1440"/>
              <a:buFont typeface="Wingdings" charset="2"/>
              <a:buChar char="u"/>
            </a:pPr>
            <a:r>
              <a:rPr lang="fr-FR" sz="2400" b="1" dirty="0">
                <a:solidFill>
                  <a:srgbClr val="800000"/>
                </a:solidFill>
                <a:latin typeface="Arial"/>
                <a:ea typeface="Times"/>
                <a:cs typeface="Arial"/>
                <a:sym typeface="Times"/>
              </a:rPr>
              <a:t>Plusieurs </a:t>
            </a:r>
            <a:r>
              <a:rPr lang="fr-FR" sz="2400" b="1" dirty="0" smtClean="0">
                <a:solidFill>
                  <a:srgbClr val="800000"/>
                </a:solidFill>
                <a:latin typeface="Arial"/>
                <a:ea typeface="Times"/>
                <a:cs typeface="Arial"/>
                <a:sym typeface="Times"/>
              </a:rPr>
              <a:t>renseignements </a:t>
            </a:r>
            <a:r>
              <a:rPr lang="fr-FR" sz="2400" b="1" dirty="0">
                <a:solidFill>
                  <a:srgbClr val="800000"/>
                </a:solidFill>
                <a:latin typeface="Arial"/>
                <a:ea typeface="Times"/>
                <a:cs typeface="Arial"/>
                <a:sym typeface="Times"/>
              </a:rPr>
              <a:t>sont protégés par la </a:t>
            </a:r>
            <a:r>
              <a:rPr lang="fr-FR" sz="2400" b="1" dirty="0" smtClean="0">
                <a:solidFill>
                  <a:srgbClr val="800000"/>
                </a:solidFill>
                <a:latin typeface="Arial"/>
                <a:ea typeface="Times"/>
                <a:cs typeface="Arial"/>
                <a:sym typeface="Times"/>
              </a:rPr>
              <a:t>législation.</a:t>
            </a:r>
            <a:endParaRPr sz="2400" b="1" dirty="0">
              <a:solidFill>
                <a:srgbClr val="800000"/>
              </a:solidFill>
              <a:latin typeface="Arial"/>
              <a:ea typeface="Times"/>
              <a:cs typeface="Arial"/>
              <a:sym typeface="Times"/>
            </a:endParaRPr>
          </a:p>
          <a:p>
            <a:pPr marL="0" lvl="0" indent="0" algn="l" rtl="0">
              <a:spcBef>
                <a:spcPts val="0"/>
              </a:spcBef>
              <a:spcAft>
                <a:spcPts val="0"/>
              </a:spcAft>
              <a:buClrTx/>
              <a:buNone/>
            </a:pPr>
            <a:endParaRPr sz="2400" b="1" dirty="0">
              <a:solidFill>
                <a:srgbClr val="800000"/>
              </a:solidFill>
              <a:latin typeface="Arial"/>
              <a:ea typeface="Times"/>
              <a:cs typeface="Arial"/>
              <a:sym typeface="Times"/>
            </a:endParaRPr>
          </a:p>
          <a:p>
            <a:pPr marL="480060" lvl="0" indent="-342900" algn="l" rtl="0">
              <a:spcBef>
                <a:spcPts val="0"/>
              </a:spcBef>
              <a:spcAft>
                <a:spcPts val="0"/>
              </a:spcAft>
              <a:buClrTx/>
              <a:buSzPts val="1440"/>
              <a:buFont typeface="Wingdings" charset="2"/>
              <a:buChar char="u"/>
            </a:pPr>
            <a:r>
              <a:rPr lang="fr-FR" sz="2400" b="1" dirty="0">
                <a:solidFill>
                  <a:srgbClr val="800000"/>
                </a:solidFill>
                <a:latin typeface="Arial"/>
                <a:ea typeface="Times"/>
                <a:cs typeface="Arial"/>
                <a:sym typeface="Times"/>
              </a:rPr>
              <a:t>Une personne qui en a accès se doit d’en protéger la confidentialité sous peine de rompre le lien de </a:t>
            </a:r>
            <a:r>
              <a:rPr lang="fr-FR" sz="2400" b="1" dirty="0" smtClean="0">
                <a:solidFill>
                  <a:srgbClr val="800000"/>
                </a:solidFill>
                <a:latin typeface="Arial"/>
                <a:ea typeface="Times"/>
                <a:cs typeface="Arial"/>
                <a:sym typeface="Times"/>
              </a:rPr>
              <a:t>confiance.</a:t>
            </a:r>
            <a:endParaRPr sz="2400" b="1" dirty="0">
              <a:solidFill>
                <a:srgbClr val="800000"/>
              </a:solidFill>
              <a:latin typeface="Arial"/>
              <a:ea typeface="Times"/>
              <a:cs typeface="Arial"/>
              <a:sym typeface="Times"/>
            </a:endParaRPr>
          </a:p>
          <a:p>
            <a:pPr marL="342900" lvl="0" indent="-241300" algn="l" rtl="0">
              <a:spcBef>
                <a:spcPts val="0"/>
              </a:spcBef>
              <a:spcAft>
                <a:spcPts val="0"/>
              </a:spcAft>
              <a:buSzPts val="1600"/>
              <a:buNone/>
            </a:pPr>
            <a:endParaRPr sz="2400" b="1" dirty="0">
              <a:solidFill>
                <a:srgbClr val="800000"/>
              </a:solidFill>
              <a:latin typeface="Arial"/>
              <a:ea typeface="Times"/>
              <a:cs typeface="Arial"/>
              <a:sym typeface="Times"/>
            </a:endParaRPr>
          </a:p>
        </p:txBody>
      </p:sp>
      <p:sp>
        <p:nvSpPr>
          <p:cNvPr id="4" name="Rectangle 21">
            <a:extLst>
              <a:ext uri="{FF2B5EF4-FFF2-40B4-BE49-F238E27FC236}"/>
            </a:extLst>
          </p:cNvPr>
          <p:cNvSpPr>
            <a:spLocks noGrp="1" noChangeArrowheads="1"/>
          </p:cNvSpPr>
          <p:nvPr>
            <p:ph type="sldNum" sz="quarter" idx="4"/>
          </p:nvPr>
        </p:nvSpPr>
        <p:spPr bwMode="auto">
          <a:xfrm>
            <a:off x="7467600" y="6413500"/>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solidFill>
                  <a:schemeClr val="bg1"/>
                </a:solidFill>
              </a:defRPr>
            </a:lvl1pPr>
          </a:lstStyle>
          <a:p>
            <a:pPr>
              <a:defRPr/>
            </a:pPr>
            <a:fld id="{935560C4-BB71-0E4A-A013-1ABC9393C8E6}" type="slidenum">
              <a:rPr lang="fr-CA" smtClean="0"/>
              <a:pPr>
                <a:defRPr/>
              </a:pPr>
              <a:t>33</a:t>
            </a:fld>
            <a:endParaRPr lang="fr-CA"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2"/>
          <p:cNvSpPr txBox="1">
            <a:spLocks noGrp="1"/>
          </p:cNvSpPr>
          <p:nvPr>
            <p:ph type="title" idx="4294967295"/>
          </p:nvPr>
        </p:nvSpPr>
        <p:spPr>
          <a:xfrm>
            <a:off x="484584" y="452718"/>
            <a:ext cx="8116492" cy="94428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4200"/>
              <a:buFont typeface="Times New Roman"/>
              <a:buNone/>
            </a:pPr>
            <a:r>
              <a:rPr lang="fr-FR" b="1" dirty="0">
                <a:solidFill>
                  <a:srgbClr val="000090"/>
                </a:solidFill>
                <a:latin typeface="Arial"/>
                <a:ea typeface="Times New Roman"/>
                <a:cs typeface="Arial"/>
                <a:sym typeface="Times New Roman"/>
              </a:rPr>
              <a:t>Le manque de collaboration</a:t>
            </a:r>
            <a:endParaRPr b="1" dirty="0">
              <a:solidFill>
                <a:srgbClr val="000090"/>
              </a:solidFill>
              <a:latin typeface="Arial"/>
              <a:ea typeface="Times New Roman"/>
              <a:cs typeface="Arial"/>
              <a:sym typeface="Times New Roman"/>
            </a:endParaRPr>
          </a:p>
        </p:txBody>
      </p:sp>
      <p:sp>
        <p:nvSpPr>
          <p:cNvPr id="350" name="Google Shape;350;p52"/>
          <p:cNvSpPr txBox="1">
            <a:spLocks noGrp="1"/>
          </p:cNvSpPr>
          <p:nvPr>
            <p:ph type="body" idx="4294967295"/>
          </p:nvPr>
        </p:nvSpPr>
        <p:spPr>
          <a:xfrm>
            <a:off x="466725" y="1342208"/>
            <a:ext cx="7981950" cy="4838243"/>
          </a:xfrm>
          <a:prstGeom prst="rect">
            <a:avLst/>
          </a:prstGeom>
          <a:noFill/>
          <a:ln>
            <a:noFill/>
          </a:ln>
        </p:spPr>
        <p:txBody>
          <a:bodyPr spcFirstLastPara="1" wrap="square" lIns="91425" tIns="45700" rIns="91425" bIns="45700" anchor="t" anchorCtr="0">
            <a:noAutofit/>
          </a:bodyPr>
          <a:lstStyle/>
          <a:p>
            <a:pPr marL="480060" lvl="0" indent="-342900" algn="l" rtl="0">
              <a:spcBef>
                <a:spcPts val="0"/>
              </a:spcBef>
              <a:spcAft>
                <a:spcPts val="0"/>
              </a:spcAft>
              <a:buClrTx/>
              <a:buSzPts val="1440"/>
              <a:buFont typeface="Wingdings" charset="2"/>
              <a:buChar char="Ø"/>
            </a:pPr>
            <a:r>
              <a:rPr lang="fr-FR" sz="2400" b="1" dirty="0" smtClean="0">
                <a:solidFill>
                  <a:srgbClr val="800000"/>
                </a:solidFill>
                <a:latin typeface="Arial"/>
                <a:ea typeface="Times"/>
                <a:cs typeface="Arial"/>
                <a:sym typeface="Times"/>
              </a:rPr>
              <a:t>Les </a:t>
            </a:r>
            <a:r>
              <a:rPr lang="fr-FR" sz="2400" b="1" dirty="0">
                <a:solidFill>
                  <a:srgbClr val="800000"/>
                </a:solidFill>
                <a:latin typeface="Arial"/>
                <a:ea typeface="Times"/>
                <a:cs typeface="Arial"/>
                <a:sym typeface="Times"/>
              </a:rPr>
              <a:t>arbitres sont généralement d’avis qu’un </a:t>
            </a:r>
            <a:r>
              <a:rPr lang="fr-FR" sz="2400" b="1" dirty="0" smtClean="0">
                <a:solidFill>
                  <a:srgbClr val="800000"/>
                </a:solidFill>
                <a:latin typeface="Arial"/>
                <a:ea typeface="Times"/>
                <a:cs typeface="Arial"/>
                <a:sym typeface="Times"/>
              </a:rPr>
              <a:t>employé n’a </a:t>
            </a:r>
            <a:r>
              <a:rPr lang="fr-FR" sz="2400" b="1" dirty="0">
                <a:solidFill>
                  <a:srgbClr val="800000"/>
                </a:solidFill>
                <a:latin typeface="Arial"/>
                <a:ea typeface="Times"/>
                <a:cs typeface="Arial"/>
                <a:sym typeface="Times"/>
              </a:rPr>
              <a:t>pas l’obligation de dénoncer les comportements inappropriés d’un collègue de travail</a:t>
            </a:r>
            <a:endParaRPr sz="2400" b="1" dirty="0">
              <a:solidFill>
                <a:srgbClr val="800000"/>
              </a:solidFill>
              <a:latin typeface="Arial"/>
              <a:ea typeface="Times"/>
              <a:cs typeface="Arial"/>
              <a:sym typeface="Times"/>
            </a:endParaRPr>
          </a:p>
          <a:p>
            <a:pPr marL="0" lvl="0" indent="0" algn="l" rtl="0">
              <a:spcBef>
                <a:spcPts val="0"/>
              </a:spcBef>
              <a:spcAft>
                <a:spcPts val="0"/>
              </a:spcAft>
              <a:buClrTx/>
              <a:buNone/>
            </a:pPr>
            <a:endParaRPr sz="2400" b="1" dirty="0">
              <a:solidFill>
                <a:srgbClr val="800000"/>
              </a:solidFill>
              <a:latin typeface="Arial"/>
              <a:ea typeface="Times"/>
              <a:cs typeface="Arial"/>
              <a:sym typeface="Times"/>
            </a:endParaRPr>
          </a:p>
          <a:p>
            <a:pPr marL="480060" lvl="0" indent="-342900" algn="l" rtl="0">
              <a:spcBef>
                <a:spcPts val="0"/>
              </a:spcBef>
              <a:spcAft>
                <a:spcPts val="0"/>
              </a:spcAft>
              <a:buClrTx/>
              <a:buSzPts val="1440"/>
              <a:buFont typeface="Wingdings" charset="2"/>
              <a:buChar char="Ø"/>
            </a:pPr>
            <a:r>
              <a:rPr lang="fr-FR" sz="2400" b="1" dirty="0">
                <a:solidFill>
                  <a:srgbClr val="800000"/>
                </a:solidFill>
                <a:latin typeface="Arial"/>
                <a:ea typeface="Times"/>
                <a:cs typeface="Arial"/>
                <a:sym typeface="Times"/>
              </a:rPr>
              <a:t>L’obligation de loyauté </a:t>
            </a:r>
            <a:r>
              <a:rPr lang="fr-FR" sz="2400" b="1" dirty="0" smtClean="0">
                <a:solidFill>
                  <a:srgbClr val="800000"/>
                </a:solidFill>
                <a:latin typeface="Arial"/>
                <a:ea typeface="Times"/>
                <a:cs typeface="Arial"/>
                <a:sym typeface="Times"/>
              </a:rPr>
              <a:t>d’un employé se </a:t>
            </a:r>
            <a:r>
              <a:rPr lang="fr-FR" sz="2400" b="1" dirty="0">
                <a:solidFill>
                  <a:srgbClr val="800000"/>
                </a:solidFill>
                <a:latin typeface="Arial"/>
                <a:ea typeface="Times"/>
                <a:cs typeface="Arial"/>
                <a:sym typeface="Times"/>
              </a:rPr>
              <a:t>limite à fournir la prestation de travail à laquelle s’attend l’employeur et à ne pas travailler à l’encontre de ses intérêts</a:t>
            </a:r>
            <a:endParaRPr sz="2400" b="1" dirty="0">
              <a:solidFill>
                <a:srgbClr val="800000"/>
              </a:solidFill>
              <a:latin typeface="Arial"/>
              <a:ea typeface="Times"/>
              <a:cs typeface="Arial"/>
              <a:sym typeface="Times"/>
            </a:endParaRPr>
          </a:p>
          <a:p>
            <a:pPr marL="0" lvl="0" indent="0" algn="l" rtl="0">
              <a:spcBef>
                <a:spcPts val="0"/>
              </a:spcBef>
              <a:spcAft>
                <a:spcPts val="0"/>
              </a:spcAft>
              <a:buClrTx/>
              <a:buNone/>
            </a:pPr>
            <a:endParaRPr sz="2400" b="1" dirty="0">
              <a:solidFill>
                <a:srgbClr val="800000"/>
              </a:solidFill>
              <a:latin typeface="Arial"/>
              <a:ea typeface="Times"/>
              <a:cs typeface="Arial"/>
              <a:sym typeface="Times"/>
            </a:endParaRPr>
          </a:p>
          <a:p>
            <a:pPr marL="480060" lvl="0" indent="-342900" algn="l" rtl="0">
              <a:spcBef>
                <a:spcPts val="0"/>
              </a:spcBef>
              <a:spcAft>
                <a:spcPts val="0"/>
              </a:spcAft>
              <a:buClrTx/>
              <a:buSzPts val="1440"/>
              <a:buFont typeface="Wingdings" charset="2"/>
              <a:buChar char="Ø"/>
            </a:pPr>
            <a:r>
              <a:rPr lang="fr-FR" sz="2400" b="1" dirty="0" smtClean="0">
                <a:solidFill>
                  <a:srgbClr val="800000"/>
                </a:solidFill>
                <a:latin typeface="Arial"/>
                <a:ea typeface="Times"/>
                <a:cs typeface="Arial"/>
                <a:sym typeface="Times"/>
              </a:rPr>
              <a:t>Il est </a:t>
            </a:r>
            <a:r>
              <a:rPr lang="fr-FR" sz="2400" b="1" dirty="0">
                <a:solidFill>
                  <a:srgbClr val="800000"/>
                </a:solidFill>
                <a:latin typeface="Arial"/>
                <a:ea typeface="Times"/>
                <a:cs typeface="Arial"/>
                <a:sym typeface="Times"/>
              </a:rPr>
              <a:t>important de préserver le climat de confiance nécessaire à la réalisation efficace du travail quotidien.</a:t>
            </a:r>
            <a:endParaRPr sz="2400" b="1" dirty="0">
              <a:solidFill>
                <a:srgbClr val="800000"/>
              </a:solidFill>
              <a:latin typeface="Arial"/>
              <a:ea typeface="Times"/>
              <a:cs typeface="Arial"/>
              <a:sym typeface="Times"/>
            </a:endParaRPr>
          </a:p>
        </p:txBody>
      </p:sp>
      <p:sp>
        <p:nvSpPr>
          <p:cNvPr id="4" name="Rectangle 21">
            <a:extLst>
              <a:ext uri="{FF2B5EF4-FFF2-40B4-BE49-F238E27FC236}"/>
            </a:extLst>
          </p:cNvPr>
          <p:cNvSpPr>
            <a:spLocks noGrp="1" noChangeArrowheads="1"/>
          </p:cNvSpPr>
          <p:nvPr>
            <p:ph type="sldNum" sz="quarter" idx="4"/>
          </p:nvPr>
        </p:nvSpPr>
        <p:spPr bwMode="auto">
          <a:xfrm>
            <a:off x="7467600" y="6413500"/>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solidFill>
                  <a:schemeClr val="bg1"/>
                </a:solidFill>
              </a:defRPr>
            </a:lvl1pPr>
          </a:lstStyle>
          <a:p>
            <a:pPr>
              <a:defRPr/>
            </a:pPr>
            <a:fld id="{935560C4-BB71-0E4A-A013-1ABC9393C8E6}" type="slidenum">
              <a:rPr lang="fr-CA" smtClean="0"/>
              <a:pPr>
                <a:defRPr/>
              </a:pPr>
              <a:t>34</a:t>
            </a:fld>
            <a:endParaRPr lang="fr-CA"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484584" y="452718"/>
            <a:ext cx="8192692" cy="837376"/>
          </a:xfrm>
        </p:spPr>
        <p:txBody>
          <a:bodyPr/>
          <a:lstStyle/>
          <a:p>
            <a:pPr algn="ctr"/>
            <a:r>
              <a:rPr lang="fr-FR" sz="2000" b="1" dirty="0" smtClean="0">
                <a:solidFill>
                  <a:srgbClr val="000090"/>
                </a:solidFill>
                <a:latin typeface="Arial"/>
                <a:cs typeface="Arial"/>
              </a:rPr>
              <a:t>PARTIIE III</a:t>
            </a:r>
            <a:br>
              <a:rPr lang="fr-FR" sz="2000" b="1" dirty="0" smtClean="0">
                <a:solidFill>
                  <a:srgbClr val="000090"/>
                </a:solidFill>
                <a:latin typeface="Arial"/>
                <a:cs typeface="Arial"/>
              </a:rPr>
            </a:br>
            <a:r>
              <a:rPr lang="fr-FR" sz="2000" b="1" dirty="0" smtClean="0">
                <a:solidFill>
                  <a:srgbClr val="000090"/>
                </a:solidFill>
                <a:latin typeface="Arial"/>
                <a:cs typeface="Arial"/>
              </a:rPr>
              <a:t>LES MANQUEMENTS POSTERIEURS A LA FIN DE L’EMPLOI </a:t>
            </a:r>
            <a:endParaRPr lang="fr-FR" sz="2000" b="1" dirty="0">
              <a:solidFill>
                <a:srgbClr val="000090"/>
              </a:solidFill>
              <a:latin typeface="Arial"/>
              <a:cs typeface="Arial"/>
            </a:endParaRPr>
          </a:p>
        </p:txBody>
      </p:sp>
      <p:sp>
        <p:nvSpPr>
          <p:cNvPr id="5" name="Rectangle 21">
            <a:extLst>
              <a:ext uri="{FF2B5EF4-FFF2-40B4-BE49-F238E27FC236}"/>
            </a:extLst>
          </p:cNvPr>
          <p:cNvSpPr>
            <a:spLocks noGrp="1" noChangeArrowheads="1"/>
          </p:cNvSpPr>
          <p:nvPr>
            <p:ph type="sldNum" sz="quarter" idx="4"/>
          </p:nvPr>
        </p:nvSpPr>
        <p:spPr bwMode="auto">
          <a:xfrm>
            <a:off x="7467600" y="6413500"/>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solidFill>
                  <a:schemeClr val="bg1"/>
                </a:solidFill>
              </a:defRPr>
            </a:lvl1pPr>
          </a:lstStyle>
          <a:p>
            <a:pPr>
              <a:defRPr/>
            </a:pPr>
            <a:fld id="{935560C4-BB71-0E4A-A013-1ABC9393C8E6}" type="slidenum">
              <a:rPr lang="fr-CA" smtClean="0"/>
              <a:pPr>
                <a:defRPr/>
              </a:pPr>
              <a:t>35</a:t>
            </a:fld>
            <a:endParaRPr lang="fr-CA" dirty="0"/>
          </a:p>
        </p:txBody>
      </p:sp>
      <p:pic>
        <p:nvPicPr>
          <p:cNvPr id="6" name="Image 5" descr="Capture d’écran, le 2019-08-17 à 02.44.5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7938" y="1765300"/>
            <a:ext cx="3971925" cy="4038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484584" y="452718"/>
            <a:ext cx="7964092" cy="728382"/>
          </a:xfrm>
        </p:spPr>
        <p:txBody>
          <a:bodyPr/>
          <a:lstStyle/>
          <a:p>
            <a:pPr algn="ctr"/>
            <a:r>
              <a:rPr lang="fr-FR" sz="2800" b="1" dirty="0" smtClean="0">
                <a:solidFill>
                  <a:srgbClr val="000090"/>
                </a:solidFill>
                <a:latin typeface="Arial"/>
                <a:cs typeface="Arial"/>
              </a:rPr>
              <a:t>L'obligation de loyauté postérieur à l'emploi </a:t>
            </a:r>
            <a:br>
              <a:rPr lang="fr-FR" sz="2800" b="1" dirty="0" smtClean="0">
                <a:solidFill>
                  <a:srgbClr val="000090"/>
                </a:solidFill>
                <a:latin typeface="Arial"/>
                <a:cs typeface="Arial"/>
              </a:rPr>
            </a:br>
            <a:endParaRPr lang="fr-FR" sz="2800" b="1" dirty="0">
              <a:solidFill>
                <a:srgbClr val="000090"/>
              </a:solidFill>
              <a:latin typeface="Arial"/>
              <a:cs typeface="Arial"/>
            </a:endParaRPr>
          </a:p>
        </p:txBody>
      </p:sp>
      <p:sp>
        <p:nvSpPr>
          <p:cNvPr id="3" name="Espace réservé du contenu 2"/>
          <p:cNvSpPr>
            <a:spLocks noGrp="1"/>
          </p:cNvSpPr>
          <p:nvPr>
            <p:ph idx="4294967295"/>
          </p:nvPr>
        </p:nvSpPr>
        <p:spPr>
          <a:xfrm>
            <a:off x="457201" y="2009376"/>
            <a:ext cx="7826828" cy="4195481"/>
          </a:xfrm>
        </p:spPr>
        <p:txBody>
          <a:bodyPr/>
          <a:lstStyle/>
          <a:p>
            <a:pPr>
              <a:buClrTx/>
              <a:buSzPct val="70000"/>
              <a:buFont typeface="Wingdings" charset="2"/>
              <a:buChar char="u"/>
            </a:pPr>
            <a:r>
              <a:rPr lang="fr-FR" sz="2800" b="1" dirty="0" smtClean="0">
                <a:solidFill>
                  <a:srgbClr val="800000"/>
                </a:solidFill>
                <a:latin typeface="Arial"/>
                <a:cs typeface="Arial"/>
              </a:rPr>
              <a:t>En vertu de l’article 2088 du Code civil du Québec, l’ancien employeur n’a qu’une protection qui se limite à contester l’utilisation par un ancien salarié de tactiques malhonnêtes, frauduleuses ou abusives pour le concurrencer ou encore l’usage de certaines informations confidentielles</a:t>
            </a:r>
            <a:r>
              <a:rPr lang="fr-FR" sz="2800" b="1" dirty="0">
                <a:solidFill>
                  <a:srgbClr val="800000"/>
                </a:solidFill>
                <a:latin typeface="Arial"/>
                <a:cs typeface="Arial"/>
              </a:rPr>
              <a:t>.</a:t>
            </a:r>
            <a:endParaRPr lang="fr-FR" sz="2800" b="1" dirty="0" smtClean="0">
              <a:solidFill>
                <a:srgbClr val="800000"/>
              </a:solidFill>
              <a:latin typeface="Arial"/>
              <a:cs typeface="Arial"/>
            </a:endParaRPr>
          </a:p>
        </p:txBody>
      </p:sp>
      <p:sp>
        <p:nvSpPr>
          <p:cNvPr id="4" name="Rectangle 21">
            <a:extLst>
              <a:ext uri="{FF2B5EF4-FFF2-40B4-BE49-F238E27FC236}"/>
            </a:extLst>
          </p:cNvPr>
          <p:cNvSpPr>
            <a:spLocks noGrp="1" noChangeArrowheads="1"/>
          </p:cNvSpPr>
          <p:nvPr>
            <p:ph type="sldNum" sz="quarter" idx="4"/>
          </p:nvPr>
        </p:nvSpPr>
        <p:spPr bwMode="auto">
          <a:xfrm>
            <a:off x="7467600" y="6413500"/>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solidFill>
                  <a:schemeClr val="bg1"/>
                </a:solidFill>
              </a:defRPr>
            </a:lvl1pPr>
          </a:lstStyle>
          <a:p>
            <a:pPr>
              <a:defRPr/>
            </a:pPr>
            <a:fld id="{935560C4-BB71-0E4A-A013-1ABC9393C8E6}" type="slidenum">
              <a:rPr lang="fr-CA" smtClean="0"/>
              <a:pPr>
                <a:defRPr/>
              </a:pPr>
              <a:t>36</a:t>
            </a:fld>
            <a:endParaRPr lang="fr-CA"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484585" y="452718"/>
            <a:ext cx="8164117" cy="855382"/>
          </a:xfrm>
        </p:spPr>
        <p:txBody>
          <a:bodyPr/>
          <a:lstStyle/>
          <a:p>
            <a:pPr algn="ctr"/>
            <a:r>
              <a:rPr lang="fr-FR" sz="3200" b="1" dirty="0" smtClean="0">
                <a:solidFill>
                  <a:srgbClr val="000090"/>
                </a:solidFill>
                <a:latin typeface="Arial"/>
                <a:cs typeface="Arial"/>
              </a:rPr>
              <a:t>Étendue et durée de la restriction </a:t>
            </a:r>
            <a:endParaRPr lang="fr-FR" sz="3200" b="1" dirty="0">
              <a:solidFill>
                <a:srgbClr val="000090"/>
              </a:solidFill>
              <a:latin typeface="Arial"/>
              <a:cs typeface="Arial"/>
            </a:endParaRPr>
          </a:p>
        </p:txBody>
      </p:sp>
      <p:sp>
        <p:nvSpPr>
          <p:cNvPr id="3" name="Espace réservé du contenu 2"/>
          <p:cNvSpPr>
            <a:spLocks noGrp="1"/>
          </p:cNvSpPr>
          <p:nvPr>
            <p:ph idx="4294967295"/>
          </p:nvPr>
        </p:nvSpPr>
        <p:spPr>
          <a:xfrm>
            <a:off x="514827" y="1307966"/>
            <a:ext cx="7896225" cy="4470400"/>
          </a:xfrm>
        </p:spPr>
        <p:txBody>
          <a:bodyPr/>
          <a:lstStyle/>
          <a:p>
            <a:pPr>
              <a:buClrTx/>
              <a:buSzPct val="60000"/>
            </a:pPr>
            <a:r>
              <a:rPr lang="fr-FR" sz="2400" b="1" dirty="0" smtClean="0">
                <a:solidFill>
                  <a:srgbClr val="800000"/>
                </a:solidFill>
                <a:latin typeface="Arial"/>
                <a:cs typeface="Arial"/>
              </a:rPr>
              <a:t>La durée de la restriction est contextuelle, dans chaque cas on établit un délai dit raisonnable qui dépend de :</a:t>
            </a:r>
          </a:p>
          <a:p>
            <a:pPr>
              <a:buClrTx/>
              <a:buSzPct val="60000"/>
            </a:pPr>
            <a:endParaRPr lang="fr-FR" sz="2400" b="1" dirty="0" smtClean="0">
              <a:solidFill>
                <a:srgbClr val="800000"/>
              </a:solidFill>
              <a:latin typeface="Arial"/>
              <a:cs typeface="Arial"/>
            </a:endParaRPr>
          </a:p>
          <a:p>
            <a:pPr>
              <a:buClrTx/>
              <a:buSzPct val="60000"/>
            </a:pPr>
            <a:r>
              <a:rPr lang="fr-FR" sz="2400" b="1" dirty="0" smtClean="0">
                <a:solidFill>
                  <a:srgbClr val="800000"/>
                </a:solidFill>
                <a:latin typeface="Arial"/>
                <a:cs typeface="Arial"/>
              </a:rPr>
              <a:t>La nature de l’entreprise </a:t>
            </a:r>
          </a:p>
          <a:p>
            <a:pPr>
              <a:buClrTx/>
              <a:buSzPct val="60000"/>
            </a:pPr>
            <a:r>
              <a:rPr lang="fr-FR" sz="2400" b="1" dirty="0">
                <a:solidFill>
                  <a:srgbClr val="800000"/>
                </a:solidFill>
                <a:latin typeface="Arial"/>
                <a:cs typeface="Arial"/>
              </a:rPr>
              <a:t>L</a:t>
            </a:r>
            <a:r>
              <a:rPr lang="fr-FR" sz="2400" b="1" dirty="0" smtClean="0">
                <a:solidFill>
                  <a:srgbClr val="800000"/>
                </a:solidFill>
                <a:latin typeface="Arial"/>
                <a:cs typeface="Arial"/>
              </a:rPr>
              <a:t>e niveau hiérarchique du poste occupé par l’employé</a:t>
            </a:r>
          </a:p>
          <a:p>
            <a:pPr>
              <a:buClrTx/>
              <a:buSzPct val="60000"/>
            </a:pPr>
            <a:r>
              <a:rPr lang="fr-FR" sz="2400" b="1" dirty="0">
                <a:solidFill>
                  <a:srgbClr val="800000"/>
                </a:solidFill>
                <a:latin typeface="Arial"/>
                <a:cs typeface="Arial"/>
              </a:rPr>
              <a:t>L</a:t>
            </a:r>
            <a:r>
              <a:rPr lang="fr-FR" sz="2400" b="1" dirty="0" smtClean="0">
                <a:solidFill>
                  <a:srgbClr val="800000"/>
                </a:solidFill>
                <a:latin typeface="Arial"/>
                <a:cs typeface="Arial"/>
              </a:rPr>
              <a:t>a durée de l’emploi </a:t>
            </a:r>
          </a:p>
          <a:p>
            <a:pPr>
              <a:buClrTx/>
              <a:buSzPct val="60000"/>
            </a:pPr>
            <a:r>
              <a:rPr lang="fr-FR" sz="2400" b="1" dirty="0">
                <a:solidFill>
                  <a:srgbClr val="800000"/>
                </a:solidFill>
                <a:latin typeface="Arial"/>
                <a:cs typeface="Arial"/>
              </a:rPr>
              <a:t>L</a:t>
            </a:r>
            <a:r>
              <a:rPr lang="fr-FR" sz="2400" b="1" dirty="0" smtClean="0">
                <a:solidFill>
                  <a:srgbClr val="800000"/>
                </a:solidFill>
                <a:latin typeface="Arial"/>
                <a:cs typeface="Arial"/>
              </a:rPr>
              <a:t>es motifs justifiants la terminaison de l’emploi </a:t>
            </a:r>
          </a:p>
          <a:p>
            <a:pPr>
              <a:buClrTx/>
              <a:buSzPct val="60000"/>
            </a:pPr>
            <a:r>
              <a:rPr lang="fr-FR" sz="2400" b="1" dirty="0">
                <a:solidFill>
                  <a:srgbClr val="800000"/>
                </a:solidFill>
                <a:latin typeface="Arial"/>
                <a:cs typeface="Arial"/>
              </a:rPr>
              <a:t>L</a:t>
            </a:r>
            <a:r>
              <a:rPr lang="fr-FR" sz="2400" b="1" dirty="0" smtClean="0">
                <a:solidFill>
                  <a:srgbClr val="800000"/>
                </a:solidFill>
                <a:latin typeface="Arial"/>
                <a:cs typeface="Arial"/>
              </a:rPr>
              <a:t>e secteur d’activité de l’employeur</a:t>
            </a:r>
          </a:p>
        </p:txBody>
      </p:sp>
      <p:sp>
        <p:nvSpPr>
          <p:cNvPr id="4" name="Rectangle 21">
            <a:extLst>
              <a:ext uri="{FF2B5EF4-FFF2-40B4-BE49-F238E27FC236}"/>
            </a:extLst>
          </p:cNvPr>
          <p:cNvSpPr>
            <a:spLocks noGrp="1" noChangeArrowheads="1"/>
          </p:cNvSpPr>
          <p:nvPr>
            <p:ph type="sldNum" sz="quarter" idx="4"/>
          </p:nvPr>
        </p:nvSpPr>
        <p:spPr bwMode="auto">
          <a:xfrm>
            <a:off x="7467600" y="6413500"/>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solidFill>
                  <a:schemeClr val="bg1"/>
                </a:solidFill>
              </a:defRPr>
            </a:lvl1pPr>
          </a:lstStyle>
          <a:p>
            <a:pPr>
              <a:defRPr/>
            </a:pPr>
            <a:fld id="{935560C4-BB71-0E4A-A013-1ABC9393C8E6}" type="slidenum">
              <a:rPr lang="fr-CA" smtClean="0"/>
              <a:pPr>
                <a:defRPr/>
              </a:pPr>
              <a:t>37</a:t>
            </a:fld>
            <a:endParaRPr lang="fr-CA"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484585" y="452718"/>
            <a:ext cx="7992667" cy="707367"/>
          </a:xfrm>
        </p:spPr>
        <p:txBody>
          <a:bodyPr/>
          <a:lstStyle/>
          <a:p>
            <a:pPr algn="ctr"/>
            <a:r>
              <a:rPr lang="fr-FR" sz="3200" b="1" dirty="0" smtClean="0">
                <a:solidFill>
                  <a:srgbClr val="000090"/>
                </a:solidFill>
                <a:latin typeface="Arial"/>
                <a:cs typeface="Arial"/>
              </a:rPr>
              <a:t>La Responsabilité du nouvel employeur </a:t>
            </a:r>
            <a:br>
              <a:rPr lang="fr-FR" sz="3200" b="1" dirty="0" smtClean="0">
                <a:solidFill>
                  <a:srgbClr val="000090"/>
                </a:solidFill>
                <a:latin typeface="Arial"/>
                <a:cs typeface="Arial"/>
              </a:rPr>
            </a:br>
            <a:endParaRPr lang="fr-FR" sz="3200" b="1" dirty="0">
              <a:solidFill>
                <a:srgbClr val="000090"/>
              </a:solidFill>
              <a:latin typeface="Arial"/>
              <a:cs typeface="Arial"/>
            </a:endParaRPr>
          </a:p>
        </p:txBody>
      </p:sp>
      <p:sp>
        <p:nvSpPr>
          <p:cNvPr id="3" name="Espace réservé du contenu 2"/>
          <p:cNvSpPr>
            <a:spLocks noGrp="1"/>
          </p:cNvSpPr>
          <p:nvPr>
            <p:ph idx="4294967295"/>
          </p:nvPr>
        </p:nvSpPr>
        <p:spPr>
          <a:xfrm>
            <a:off x="533400" y="1587503"/>
            <a:ext cx="7962900" cy="4660899"/>
          </a:xfrm>
        </p:spPr>
        <p:txBody>
          <a:bodyPr/>
          <a:lstStyle/>
          <a:p>
            <a:pPr>
              <a:buClrTx/>
              <a:buSzPct val="50000"/>
            </a:pPr>
            <a:r>
              <a:rPr lang="fr-FR" sz="2400" b="1" dirty="0" smtClean="0">
                <a:solidFill>
                  <a:srgbClr val="800000"/>
                </a:solidFill>
                <a:latin typeface="Arial"/>
                <a:cs typeface="Arial"/>
              </a:rPr>
              <a:t>En cas de violation de son obligation de loyauté par un employé, le nouvel employeur pourrait se trouver à être complice de l'employé.</a:t>
            </a:r>
          </a:p>
          <a:p>
            <a:pPr>
              <a:buClrTx/>
              <a:buSzPct val="50000"/>
            </a:pPr>
            <a:r>
              <a:rPr lang="fr-FR" sz="2400" b="1" dirty="0" smtClean="0">
                <a:solidFill>
                  <a:srgbClr val="800000"/>
                </a:solidFill>
                <a:latin typeface="Arial"/>
                <a:cs typeface="Arial"/>
              </a:rPr>
              <a:t>A ce titre il pourrait être visé par une ordonnance d’injonction interlocutoire et même être condamné solidairement avec l’ancien employé à payer des dommages à l’ancien employeur pour compenser les préjudices ou manquements quant à l’obligation de loyauté de l’ancien employé postérieure à la fin de l’emploi.</a:t>
            </a:r>
          </a:p>
        </p:txBody>
      </p:sp>
      <p:sp>
        <p:nvSpPr>
          <p:cNvPr id="4" name="Rectangle 21">
            <a:extLst>
              <a:ext uri="{FF2B5EF4-FFF2-40B4-BE49-F238E27FC236}"/>
            </a:extLst>
          </p:cNvPr>
          <p:cNvSpPr>
            <a:spLocks noGrp="1" noChangeArrowheads="1"/>
          </p:cNvSpPr>
          <p:nvPr>
            <p:ph type="sldNum" sz="quarter" idx="4"/>
          </p:nvPr>
        </p:nvSpPr>
        <p:spPr bwMode="auto">
          <a:xfrm>
            <a:off x="7467600" y="6413500"/>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solidFill>
                  <a:schemeClr val="bg1"/>
                </a:solidFill>
              </a:defRPr>
            </a:lvl1pPr>
          </a:lstStyle>
          <a:p>
            <a:pPr>
              <a:defRPr/>
            </a:pPr>
            <a:fld id="{935560C4-BB71-0E4A-A013-1ABC9393C8E6}" type="slidenum">
              <a:rPr lang="fr-CA" smtClean="0"/>
              <a:pPr>
                <a:defRPr/>
              </a:pPr>
              <a:t>38</a:t>
            </a:fld>
            <a:endParaRPr lang="fr-CA"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484585" y="452718"/>
            <a:ext cx="8202217" cy="777372"/>
          </a:xfrm>
        </p:spPr>
        <p:txBody>
          <a:bodyPr/>
          <a:lstStyle/>
          <a:p>
            <a:pPr algn="ctr"/>
            <a:r>
              <a:rPr lang="fr-FR" sz="3200" b="1" dirty="0" smtClean="0">
                <a:solidFill>
                  <a:srgbClr val="000090"/>
                </a:solidFill>
                <a:latin typeface="Arial"/>
                <a:cs typeface="Arial"/>
              </a:rPr>
              <a:t>Les clauses de non concurrence </a:t>
            </a:r>
            <a:endParaRPr lang="fr-FR" sz="3200" b="1" dirty="0">
              <a:solidFill>
                <a:srgbClr val="000090"/>
              </a:solidFill>
              <a:latin typeface="Arial"/>
              <a:cs typeface="Arial"/>
            </a:endParaRPr>
          </a:p>
        </p:txBody>
      </p:sp>
      <p:sp>
        <p:nvSpPr>
          <p:cNvPr id="3" name="Espace réservé du contenu 2"/>
          <p:cNvSpPr>
            <a:spLocks noGrp="1"/>
          </p:cNvSpPr>
          <p:nvPr>
            <p:ph idx="4294967295"/>
          </p:nvPr>
        </p:nvSpPr>
        <p:spPr>
          <a:xfrm>
            <a:off x="457675" y="1048742"/>
            <a:ext cx="8096250" cy="4931694"/>
          </a:xfrm>
        </p:spPr>
        <p:txBody>
          <a:bodyPr/>
          <a:lstStyle/>
          <a:p>
            <a:pPr marL="127000" indent="0">
              <a:buNone/>
            </a:pPr>
            <a:r>
              <a:rPr lang="fr-FR" sz="2400" b="1" dirty="0" smtClean="0">
                <a:solidFill>
                  <a:srgbClr val="800000"/>
                </a:solidFill>
                <a:latin typeface="Arial"/>
                <a:cs typeface="Arial"/>
              </a:rPr>
              <a:t>L’obligation de loyauté n’empêche pas l’ancien employé de concurrencer son employeur. Ainsi, dans le cas ou l’employeur voudrait se protéger contre la concurrence, il doit inclure une clause de non concurrence au contrat de travail de son employé. </a:t>
            </a:r>
          </a:p>
          <a:p>
            <a:pPr marL="127000" indent="0">
              <a:buNone/>
            </a:pPr>
            <a:endParaRPr lang="fr-FR" sz="2400" b="1" dirty="0" smtClean="0">
              <a:solidFill>
                <a:srgbClr val="800000"/>
              </a:solidFill>
              <a:latin typeface="Arial"/>
              <a:cs typeface="Arial"/>
            </a:endParaRPr>
          </a:p>
          <a:p>
            <a:pPr marL="127000" indent="0">
              <a:buNone/>
            </a:pPr>
            <a:r>
              <a:rPr lang="fr-FR" sz="2400" b="1" dirty="0" smtClean="0">
                <a:solidFill>
                  <a:srgbClr val="800000"/>
                </a:solidFill>
                <a:latin typeface="Arial"/>
                <a:cs typeface="Arial"/>
              </a:rPr>
              <a:t>Cette clause de non concurrence doit être limitée quant au temps, au lieu et au genre de travail ; elle doit se limiter à ce qui est nécessaire pour protéger les intérêts légitimes de l’employeur</a:t>
            </a:r>
            <a:r>
              <a:rPr lang="fr-FR" sz="2400" b="1" dirty="0" smtClean="0">
                <a:solidFill>
                  <a:srgbClr val="800000"/>
                </a:solidFill>
                <a:latin typeface="Arial"/>
                <a:cs typeface="Arial"/>
              </a:rPr>
              <a:t>.</a:t>
            </a:r>
          </a:p>
          <a:p>
            <a:pPr marL="127000" indent="0">
              <a:buNone/>
            </a:pPr>
            <a:r>
              <a:rPr lang="fr-FR" sz="1800" b="1" dirty="0" err="1">
                <a:solidFill>
                  <a:srgbClr val="000090"/>
                </a:solidFill>
                <a:latin typeface="Arial"/>
                <a:cs typeface="Arial"/>
              </a:rPr>
              <a:t>https</a:t>
            </a:r>
            <a:r>
              <a:rPr lang="fr-FR" sz="1800" b="1" dirty="0">
                <a:solidFill>
                  <a:srgbClr val="000090"/>
                </a:solidFill>
                <a:latin typeface="Arial"/>
                <a:cs typeface="Arial"/>
              </a:rPr>
              <a:t>://</a:t>
            </a:r>
            <a:r>
              <a:rPr lang="fr-FR" sz="1800" b="1" dirty="0" err="1">
                <a:solidFill>
                  <a:srgbClr val="000090"/>
                </a:solidFill>
                <a:latin typeface="Arial"/>
                <a:cs typeface="Arial"/>
              </a:rPr>
              <a:t>www.journaldequebec.com</a:t>
            </a:r>
            <a:r>
              <a:rPr lang="fr-FR" sz="1800" b="1" dirty="0">
                <a:solidFill>
                  <a:srgbClr val="000090"/>
                </a:solidFill>
                <a:latin typeface="Arial"/>
                <a:cs typeface="Arial"/>
              </a:rPr>
              <a:t>/2019/09/13/la-presse-voulait-</a:t>
            </a:r>
            <a:r>
              <a:rPr lang="fr-FR" sz="1800" b="1" dirty="0" err="1">
                <a:solidFill>
                  <a:srgbClr val="000090"/>
                </a:solidFill>
                <a:latin typeface="Arial"/>
                <a:cs typeface="Arial"/>
              </a:rPr>
              <a:t>empecher</a:t>
            </a:r>
            <a:r>
              <a:rPr lang="fr-FR" sz="1800" b="1" dirty="0">
                <a:solidFill>
                  <a:srgbClr val="000090"/>
                </a:solidFill>
                <a:latin typeface="Arial"/>
                <a:cs typeface="Arial"/>
              </a:rPr>
              <a:t>-un-ancien-v-p-daller-chez-</a:t>
            </a:r>
            <a:r>
              <a:rPr lang="fr-FR" sz="1800" b="1" dirty="0" err="1">
                <a:solidFill>
                  <a:srgbClr val="000090"/>
                </a:solidFill>
                <a:latin typeface="Arial"/>
                <a:cs typeface="Arial"/>
              </a:rPr>
              <a:t>quebecor</a:t>
            </a:r>
            <a:endParaRPr lang="fr-FR" sz="1800" b="1" dirty="0" smtClean="0">
              <a:solidFill>
                <a:srgbClr val="000090"/>
              </a:solidFill>
              <a:latin typeface="Arial"/>
              <a:cs typeface="Arial"/>
            </a:endParaRPr>
          </a:p>
          <a:p>
            <a:endParaRPr lang="fr-FR" b="1" dirty="0" smtClean="0">
              <a:solidFill>
                <a:srgbClr val="000090"/>
              </a:solidFill>
              <a:latin typeface="Arial"/>
              <a:cs typeface="Arial"/>
            </a:endParaRPr>
          </a:p>
          <a:p>
            <a:endParaRPr lang="fr-FR" b="1" dirty="0">
              <a:solidFill>
                <a:srgbClr val="000090"/>
              </a:solidFill>
              <a:latin typeface="Arial"/>
              <a:cs typeface="Arial"/>
            </a:endParaRPr>
          </a:p>
        </p:txBody>
      </p:sp>
      <p:sp>
        <p:nvSpPr>
          <p:cNvPr id="4" name="Rectangle 21">
            <a:extLst>
              <a:ext uri="{FF2B5EF4-FFF2-40B4-BE49-F238E27FC236}"/>
            </a:extLst>
          </p:cNvPr>
          <p:cNvSpPr>
            <a:spLocks noGrp="1" noChangeArrowheads="1"/>
          </p:cNvSpPr>
          <p:nvPr>
            <p:ph type="sldNum" sz="quarter" idx="4"/>
          </p:nvPr>
        </p:nvSpPr>
        <p:spPr bwMode="auto">
          <a:xfrm>
            <a:off x="7467600" y="6413500"/>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solidFill>
                  <a:schemeClr val="bg1"/>
                </a:solidFill>
              </a:defRPr>
            </a:lvl1pPr>
          </a:lstStyle>
          <a:p>
            <a:pPr>
              <a:defRPr/>
            </a:pPr>
            <a:fld id="{935560C4-BB71-0E4A-A013-1ABC9393C8E6}" type="slidenum">
              <a:rPr lang="fr-CA" smtClean="0"/>
              <a:pPr>
                <a:defRPr/>
              </a:pPr>
              <a:t>39</a:t>
            </a:fld>
            <a:endParaRPr lang="fr-CA"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2"/>
          <p:cNvSpPr txBox="1">
            <a:spLocks noGrp="1"/>
          </p:cNvSpPr>
          <p:nvPr>
            <p:ph type="title" idx="4294967295"/>
          </p:nvPr>
        </p:nvSpPr>
        <p:spPr>
          <a:xfrm>
            <a:off x="484584" y="452718"/>
            <a:ext cx="8116492" cy="140053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4200"/>
              <a:buFont typeface="Times New Roman"/>
              <a:buNone/>
            </a:pPr>
            <a:r>
              <a:rPr lang="fr-FR" sz="3200" b="1" dirty="0">
                <a:solidFill>
                  <a:srgbClr val="000090"/>
                </a:solidFill>
                <a:latin typeface="Arial"/>
                <a:ea typeface="Times New Roman"/>
                <a:cs typeface="Arial"/>
                <a:sym typeface="Times New Roman"/>
              </a:rPr>
              <a:t>PARTIE </a:t>
            </a:r>
            <a:r>
              <a:rPr lang="fr-FR" sz="3200" b="1" dirty="0" smtClean="0">
                <a:solidFill>
                  <a:srgbClr val="000090"/>
                </a:solidFill>
                <a:latin typeface="Arial"/>
                <a:ea typeface="Times New Roman"/>
                <a:cs typeface="Arial"/>
                <a:sym typeface="Times New Roman"/>
              </a:rPr>
              <a:t>I</a:t>
            </a:r>
            <a:br>
              <a:rPr lang="fr-FR" sz="3200" b="1" dirty="0" smtClean="0">
                <a:solidFill>
                  <a:srgbClr val="000090"/>
                </a:solidFill>
                <a:latin typeface="Arial"/>
                <a:ea typeface="Times New Roman"/>
                <a:cs typeface="Arial"/>
                <a:sym typeface="Times New Roman"/>
              </a:rPr>
            </a:br>
            <a:r>
              <a:rPr lang="fr-FR" sz="3200" b="1" dirty="0" smtClean="0">
                <a:solidFill>
                  <a:srgbClr val="000090"/>
                </a:solidFill>
                <a:latin typeface="Arial"/>
                <a:ea typeface="Times New Roman"/>
                <a:cs typeface="Arial"/>
                <a:sym typeface="Times New Roman"/>
              </a:rPr>
              <a:t>LES </a:t>
            </a:r>
            <a:r>
              <a:rPr lang="fr-FR" sz="3200" b="1" dirty="0">
                <a:solidFill>
                  <a:srgbClr val="000090"/>
                </a:solidFill>
                <a:latin typeface="Arial"/>
                <a:ea typeface="Times New Roman"/>
                <a:cs typeface="Arial"/>
                <a:sym typeface="Times New Roman"/>
              </a:rPr>
              <a:t>MANQUEMENTS À L’EMBAUCHE</a:t>
            </a:r>
            <a:endParaRPr sz="3200" b="1" dirty="0">
              <a:solidFill>
                <a:srgbClr val="000090"/>
              </a:solidFill>
              <a:latin typeface="Arial"/>
              <a:ea typeface="Times New Roman"/>
              <a:cs typeface="Arial"/>
              <a:sym typeface="Times New Roman"/>
            </a:endParaRPr>
          </a:p>
        </p:txBody>
      </p:sp>
      <p:pic>
        <p:nvPicPr>
          <p:cNvPr id="166" name="Google Shape;166;p22"/>
          <p:cNvPicPr preferRelativeResize="0"/>
          <p:nvPr/>
        </p:nvPicPr>
        <p:blipFill>
          <a:blip r:embed="rId3">
            <a:alphaModFix/>
          </a:blip>
          <a:stretch>
            <a:fillRect/>
          </a:stretch>
        </p:blipFill>
        <p:spPr>
          <a:xfrm>
            <a:off x="1672613" y="2044703"/>
            <a:ext cx="5637825" cy="3667825"/>
          </a:xfrm>
          <a:prstGeom prst="rect">
            <a:avLst/>
          </a:prstGeom>
          <a:noFill/>
          <a:ln>
            <a:noFill/>
          </a:ln>
        </p:spPr>
      </p:pic>
      <p:sp>
        <p:nvSpPr>
          <p:cNvPr id="4" name="Rectangle 21">
            <a:extLst>
              <a:ext uri="{FF2B5EF4-FFF2-40B4-BE49-F238E27FC236}"/>
            </a:extLst>
          </p:cNvPr>
          <p:cNvSpPr txBox="1">
            <a:spLocks noChangeArrowheads="1"/>
          </p:cNvSpPr>
          <p:nvPr/>
        </p:nvSpPr>
        <p:spPr bwMode="auto">
          <a:xfrm>
            <a:off x="7410450" y="6413500"/>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600" b="1" i="0" u="none" strike="noStrike" cap="none">
                <a:solidFill>
                  <a:schemeClr val="bg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fld id="{935560C4-BB71-0E4A-A013-1ABC9393C8E6}" type="slidenum">
              <a:rPr lang="fr-CA" smtClean="0"/>
              <a:pPr>
                <a:defRPr/>
              </a:pPr>
              <a:t>4</a:t>
            </a:fld>
            <a:endParaRPr lang="fr-CA"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476251" y="400470"/>
            <a:ext cx="8048625" cy="590133"/>
          </a:xfrm>
        </p:spPr>
        <p:txBody>
          <a:bodyPr/>
          <a:lstStyle/>
          <a:p>
            <a:pPr algn="ctr"/>
            <a:r>
              <a:rPr lang="fr-FR" sz="3600" b="1" dirty="0" smtClean="0">
                <a:solidFill>
                  <a:srgbClr val="000090"/>
                </a:solidFill>
                <a:latin typeface="Arial"/>
                <a:cs typeface="Arial"/>
              </a:rPr>
              <a:t>Clause de non sollicitation</a:t>
            </a:r>
            <a:endParaRPr lang="fr-FR" sz="3600" b="1" dirty="0">
              <a:solidFill>
                <a:srgbClr val="000090"/>
              </a:solidFill>
              <a:latin typeface="Arial"/>
              <a:cs typeface="Arial"/>
            </a:endParaRPr>
          </a:p>
        </p:txBody>
      </p:sp>
      <p:sp>
        <p:nvSpPr>
          <p:cNvPr id="3" name="Espace réservé du contenu 2"/>
          <p:cNvSpPr>
            <a:spLocks noGrp="1"/>
          </p:cNvSpPr>
          <p:nvPr>
            <p:ph idx="4294967295"/>
          </p:nvPr>
        </p:nvSpPr>
        <p:spPr>
          <a:xfrm>
            <a:off x="304801" y="1265518"/>
            <a:ext cx="8505825" cy="4678082"/>
          </a:xfrm>
        </p:spPr>
        <p:txBody>
          <a:bodyPr/>
          <a:lstStyle/>
          <a:p>
            <a:pPr>
              <a:buClrTx/>
              <a:buSzPct val="75000"/>
            </a:pPr>
            <a:r>
              <a:rPr lang="fr-FR" b="1" dirty="0" smtClean="0">
                <a:solidFill>
                  <a:srgbClr val="800000"/>
                </a:solidFill>
                <a:latin typeface="Arial"/>
                <a:cs typeface="Arial"/>
              </a:rPr>
              <a:t>La clause de non sollicitation doit s’appliquer pour une durée raisonnable suivant le motif de fin de l’emploi de l’employé et se limiter à ne pas solliciter la clientèle de l’employeur relativement à des produits ou des services similaires à ceux offerts par l’employeur.</a:t>
            </a:r>
          </a:p>
          <a:p>
            <a:pPr>
              <a:buClrTx/>
              <a:buSzPct val="75000"/>
            </a:pPr>
            <a:r>
              <a:rPr lang="fr-FR" b="1" dirty="0" smtClean="0">
                <a:solidFill>
                  <a:srgbClr val="800000"/>
                </a:solidFill>
                <a:latin typeface="Arial"/>
                <a:cs typeface="Arial"/>
              </a:rPr>
              <a:t>Le fardeau de preuve de l’employeur ne se limite pas à faire la preuve que depuis la fin d’emploi de l’ancien employé, plusieurs clients ont cessé de faire affaire avec l’entreprise pour poursuivre leur relation professionnelle avec l’ancien employé.</a:t>
            </a:r>
          </a:p>
          <a:p>
            <a:pPr>
              <a:buClrTx/>
              <a:buSzPct val="75000"/>
            </a:pPr>
            <a:r>
              <a:rPr lang="fr-FR" b="1" dirty="0" smtClean="0">
                <a:solidFill>
                  <a:srgbClr val="800000"/>
                </a:solidFill>
                <a:latin typeface="Arial"/>
                <a:cs typeface="Arial"/>
              </a:rPr>
              <a:t>Selon la jurisprudence, il faut une action, un geste positif voire de la pression et de l’insistance à obtenir la clientèle sollicitée et, enfin, une preuve de geste.</a:t>
            </a:r>
          </a:p>
          <a:p>
            <a:pPr marL="127000" indent="0">
              <a:buNone/>
            </a:pPr>
            <a:endParaRPr lang="fr-FR" b="1" dirty="0">
              <a:solidFill>
                <a:srgbClr val="800000"/>
              </a:solidFill>
              <a:latin typeface="Arial"/>
              <a:cs typeface="Arial"/>
            </a:endParaRPr>
          </a:p>
        </p:txBody>
      </p:sp>
      <p:sp>
        <p:nvSpPr>
          <p:cNvPr id="4" name="Rectangle 21">
            <a:extLst>
              <a:ext uri="{FF2B5EF4-FFF2-40B4-BE49-F238E27FC236}"/>
            </a:extLst>
          </p:cNvPr>
          <p:cNvSpPr>
            <a:spLocks noGrp="1" noChangeArrowheads="1"/>
          </p:cNvSpPr>
          <p:nvPr>
            <p:ph type="sldNum" sz="quarter" idx="4"/>
          </p:nvPr>
        </p:nvSpPr>
        <p:spPr bwMode="auto">
          <a:xfrm>
            <a:off x="7467600" y="6413500"/>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solidFill>
                  <a:schemeClr val="bg1"/>
                </a:solidFill>
              </a:defRPr>
            </a:lvl1pPr>
          </a:lstStyle>
          <a:p>
            <a:pPr>
              <a:defRPr/>
            </a:pPr>
            <a:fld id="{935560C4-BB71-0E4A-A013-1ABC9393C8E6}" type="slidenum">
              <a:rPr lang="fr-CA" smtClean="0"/>
              <a:pPr>
                <a:defRPr/>
              </a:pPr>
              <a:t>40</a:t>
            </a:fld>
            <a:endParaRPr lang="fr-CA"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485776" y="1735418"/>
            <a:ext cx="7877175" cy="4195481"/>
          </a:xfrm>
        </p:spPr>
        <p:txBody>
          <a:bodyPr/>
          <a:lstStyle/>
          <a:p>
            <a:pPr>
              <a:buClrTx/>
              <a:buSzPct val="50000"/>
            </a:pPr>
            <a:r>
              <a:rPr lang="fr-FR" sz="2400" b="1" dirty="0" smtClean="0">
                <a:solidFill>
                  <a:srgbClr val="800000"/>
                </a:solidFill>
                <a:latin typeface="Arial"/>
                <a:cs typeface="Arial"/>
              </a:rPr>
              <a:t>C’est un élément primordial dans les droits accordés aux employeurs après la fin du contrat de travail  lorsqu’il s’agit d’informations de nature confidentielle que l’employé a obtenu dans l’exercice de son travail.</a:t>
            </a:r>
          </a:p>
          <a:p>
            <a:pPr>
              <a:buClrTx/>
              <a:buSzPct val="50000"/>
            </a:pPr>
            <a:endParaRPr lang="fr-FR" sz="2400" b="1" dirty="0" smtClean="0">
              <a:solidFill>
                <a:srgbClr val="800000"/>
              </a:solidFill>
              <a:latin typeface="Arial"/>
              <a:cs typeface="Arial"/>
            </a:endParaRPr>
          </a:p>
          <a:p>
            <a:pPr>
              <a:buClrTx/>
              <a:buSzPct val="50000"/>
            </a:pPr>
            <a:r>
              <a:rPr lang="fr-FR" sz="2400" b="1" dirty="0" smtClean="0">
                <a:solidFill>
                  <a:srgbClr val="800000"/>
                </a:solidFill>
                <a:latin typeface="Arial"/>
                <a:cs typeface="Arial"/>
              </a:rPr>
              <a:t>C’est à l’employeur de prouver que l’information est confidentielle.</a:t>
            </a:r>
          </a:p>
        </p:txBody>
      </p:sp>
      <p:sp>
        <p:nvSpPr>
          <p:cNvPr id="4" name="Rectangle 21">
            <a:extLst>
              <a:ext uri="{FF2B5EF4-FFF2-40B4-BE49-F238E27FC236}"/>
            </a:extLst>
          </p:cNvPr>
          <p:cNvSpPr>
            <a:spLocks noGrp="1" noChangeArrowheads="1"/>
          </p:cNvSpPr>
          <p:nvPr>
            <p:ph type="sldNum" sz="quarter" idx="4"/>
          </p:nvPr>
        </p:nvSpPr>
        <p:spPr bwMode="auto">
          <a:xfrm>
            <a:off x="7467600" y="6413500"/>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solidFill>
                  <a:schemeClr val="bg1"/>
                </a:solidFill>
              </a:defRPr>
            </a:lvl1pPr>
          </a:lstStyle>
          <a:p>
            <a:pPr>
              <a:defRPr/>
            </a:pPr>
            <a:fld id="{935560C4-BB71-0E4A-A013-1ABC9393C8E6}" type="slidenum">
              <a:rPr lang="fr-CA" smtClean="0"/>
              <a:pPr>
                <a:defRPr/>
              </a:pPr>
              <a:t>41</a:t>
            </a:fld>
            <a:endParaRPr lang="fr-CA" dirty="0"/>
          </a:p>
        </p:txBody>
      </p:sp>
      <p:sp>
        <p:nvSpPr>
          <p:cNvPr id="5" name="Titre 1"/>
          <p:cNvSpPr txBox="1">
            <a:spLocks/>
          </p:cNvSpPr>
          <p:nvPr/>
        </p:nvSpPr>
        <p:spPr>
          <a:xfrm>
            <a:off x="476251" y="400470"/>
            <a:ext cx="8048625" cy="590133"/>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pPr algn="ctr"/>
            <a:r>
              <a:rPr lang="fr-FR" sz="3600" b="1" dirty="0" smtClean="0">
                <a:solidFill>
                  <a:srgbClr val="000090"/>
                </a:solidFill>
                <a:latin typeface="Arial"/>
                <a:cs typeface="Arial"/>
              </a:rPr>
              <a:t>Le respect de la confidentialité</a:t>
            </a:r>
            <a:endParaRPr lang="fr-FR" sz="3600" b="1" dirty="0">
              <a:solidFill>
                <a:srgbClr val="000090"/>
              </a:solidFill>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485776" y="1371603"/>
            <a:ext cx="8143875" cy="4876799"/>
          </a:xfrm>
        </p:spPr>
        <p:txBody>
          <a:bodyPr/>
          <a:lstStyle/>
          <a:p>
            <a:pPr marL="127000" indent="0">
              <a:buNone/>
            </a:pPr>
            <a:r>
              <a:rPr lang="fr-FR" sz="2400" b="1" dirty="0" smtClean="0">
                <a:solidFill>
                  <a:srgbClr val="800000"/>
                </a:solidFill>
                <a:latin typeface="Arial"/>
                <a:cs typeface="Arial"/>
              </a:rPr>
              <a:t>L’employeur qui entend faire cesser un manquement à l’obligation de loyauté ou à une clause restrictive peut s’adresser à la Cour supérieure afin de demander l’émission d’une </a:t>
            </a:r>
            <a:r>
              <a:rPr lang="fr-FR" sz="2400" b="1" dirty="0" smtClean="0">
                <a:solidFill>
                  <a:srgbClr val="000090"/>
                </a:solidFill>
                <a:latin typeface="Arial"/>
                <a:cs typeface="Arial"/>
              </a:rPr>
              <a:t>injonction interlocutoire </a:t>
            </a:r>
            <a:r>
              <a:rPr lang="fr-FR" sz="2400" b="1" dirty="0" smtClean="0">
                <a:solidFill>
                  <a:srgbClr val="800000"/>
                </a:solidFill>
                <a:latin typeface="Arial"/>
                <a:cs typeface="Arial"/>
              </a:rPr>
              <a:t>contre l’ancien employé et le nouvel employeur afin de cesser toutes violation ou dans le but de faire respecter une obligation de loyauté.</a:t>
            </a:r>
          </a:p>
          <a:p>
            <a:pPr marL="127000" indent="0">
              <a:buNone/>
            </a:pPr>
            <a:r>
              <a:rPr lang="fr-FR" sz="2400" b="1" dirty="0" smtClean="0">
                <a:solidFill>
                  <a:srgbClr val="800000"/>
                </a:solidFill>
                <a:latin typeface="Arial"/>
                <a:cs typeface="Arial"/>
              </a:rPr>
              <a:t>Trois critères :</a:t>
            </a:r>
          </a:p>
          <a:p>
            <a:pPr>
              <a:buClrTx/>
            </a:pPr>
            <a:r>
              <a:rPr lang="fr-FR" sz="2400" b="1" dirty="0">
                <a:solidFill>
                  <a:srgbClr val="000090"/>
                </a:solidFill>
                <a:latin typeface="Arial"/>
                <a:cs typeface="Arial"/>
              </a:rPr>
              <a:t>L</a:t>
            </a:r>
            <a:r>
              <a:rPr lang="fr-FR" sz="2400" b="1" dirty="0" smtClean="0">
                <a:solidFill>
                  <a:srgbClr val="000090"/>
                </a:solidFill>
                <a:latin typeface="Arial"/>
                <a:cs typeface="Arial"/>
              </a:rPr>
              <a:t>’apparence de droit par une preuve flagrante </a:t>
            </a:r>
          </a:p>
          <a:p>
            <a:pPr>
              <a:buClrTx/>
            </a:pPr>
            <a:r>
              <a:rPr lang="fr-FR" sz="2400" b="1" dirty="0" smtClean="0">
                <a:solidFill>
                  <a:srgbClr val="000090"/>
                </a:solidFill>
                <a:latin typeface="Arial"/>
                <a:cs typeface="Arial"/>
              </a:rPr>
              <a:t>Le préjudice sérieux et irréparable</a:t>
            </a:r>
          </a:p>
          <a:p>
            <a:pPr>
              <a:buClrTx/>
            </a:pPr>
            <a:r>
              <a:rPr lang="fr-FR" sz="2400" b="1" dirty="0" smtClean="0">
                <a:solidFill>
                  <a:srgbClr val="000090"/>
                </a:solidFill>
                <a:latin typeface="Arial"/>
                <a:cs typeface="Arial"/>
              </a:rPr>
              <a:t>La balance des inconvénients </a:t>
            </a:r>
          </a:p>
        </p:txBody>
      </p:sp>
      <p:sp>
        <p:nvSpPr>
          <p:cNvPr id="4" name="Rectangle 21">
            <a:extLst>
              <a:ext uri="{FF2B5EF4-FFF2-40B4-BE49-F238E27FC236}"/>
            </a:extLst>
          </p:cNvPr>
          <p:cNvSpPr>
            <a:spLocks noGrp="1" noChangeArrowheads="1"/>
          </p:cNvSpPr>
          <p:nvPr>
            <p:ph type="sldNum" sz="quarter" idx="4"/>
          </p:nvPr>
        </p:nvSpPr>
        <p:spPr bwMode="auto">
          <a:xfrm>
            <a:off x="7467600" y="6413500"/>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solidFill>
                  <a:schemeClr val="bg1"/>
                </a:solidFill>
              </a:defRPr>
            </a:lvl1pPr>
          </a:lstStyle>
          <a:p>
            <a:pPr>
              <a:defRPr/>
            </a:pPr>
            <a:fld id="{935560C4-BB71-0E4A-A013-1ABC9393C8E6}" type="slidenum">
              <a:rPr lang="fr-CA" smtClean="0"/>
              <a:pPr>
                <a:defRPr/>
              </a:pPr>
              <a:t>42</a:t>
            </a:fld>
            <a:endParaRPr lang="fr-CA" dirty="0"/>
          </a:p>
        </p:txBody>
      </p:sp>
      <p:sp>
        <p:nvSpPr>
          <p:cNvPr id="5" name="Titre 1"/>
          <p:cNvSpPr txBox="1">
            <a:spLocks/>
          </p:cNvSpPr>
          <p:nvPr/>
        </p:nvSpPr>
        <p:spPr>
          <a:xfrm>
            <a:off x="476251" y="400470"/>
            <a:ext cx="8048625" cy="590133"/>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pPr algn="ctr"/>
            <a:r>
              <a:rPr lang="fr-FR" sz="2800" b="1" dirty="0" smtClean="0">
                <a:solidFill>
                  <a:srgbClr val="000090"/>
                </a:solidFill>
                <a:latin typeface="Arial"/>
                <a:cs typeface="Arial"/>
              </a:rPr>
              <a:t>Les recours de l’employeur </a:t>
            </a:r>
            <a:r>
              <a:rPr lang="mr-IN" sz="2800" b="1" dirty="0" smtClean="0">
                <a:solidFill>
                  <a:srgbClr val="000090"/>
                </a:solidFill>
                <a:latin typeface="Arial"/>
                <a:cs typeface="Arial"/>
              </a:rPr>
              <a:t>–</a:t>
            </a:r>
            <a:r>
              <a:rPr lang="fr-FR" sz="2800" b="1" dirty="0" smtClean="0">
                <a:solidFill>
                  <a:srgbClr val="000090"/>
                </a:solidFill>
                <a:latin typeface="Arial"/>
                <a:cs typeface="Arial"/>
              </a:rPr>
              <a:t> L’injonction</a:t>
            </a:r>
            <a:endParaRPr lang="fr-FR" sz="2800" b="1" dirty="0">
              <a:solidFill>
                <a:srgbClr val="000090"/>
              </a:solidFill>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340009" y="1157471"/>
            <a:ext cx="8290227" cy="4660899"/>
          </a:xfrm>
        </p:spPr>
        <p:txBody>
          <a:bodyPr/>
          <a:lstStyle/>
          <a:p>
            <a:pPr>
              <a:buClrTx/>
              <a:buSzPct val="60000"/>
            </a:pPr>
            <a:r>
              <a:rPr lang="fr-FR" b="1" dirty="0" smtClean="0">
                <a:solidFill>
                  <a:srgbClr val="800000"/>
                </a:solidFill>
                <a:latin typeface="Arial"/>
                <a:cs typeface="Arial"/>
              </a:rPr>
              <a:t>Le second recours pouvant être exercé par l’employeur en cas de manquement à l’obligation de loyauté postérieure à l’emploi d’un employé ou encore en cas de violation d’une clause restrictive est le recours en dommages.</a:t>
            </a:r>
          </a:p>
          <a:p>
            <a:pPr>
              <a:buClrTx/>
              <a:buSzPct val="60000"/>
            </a:pPr>
            <a:endParaRPr lang="fr-FR" b="1" dirty="0" smtClean="0">
              <a:solidFill>
                <a:srgbClr val="800000"/>
              </a:solidFill>
              <a:latin typeface="Arial"/>
              <a:cs typeface="Arial"/>
            </a:endParaRPr>
          </a:p>
          <a:p>
            <a:pPr>
              <a:buClrTx/>
              <a:buSzPct val="60000"/>
            </a:pPr>
            <a:r>
              <a:rPr lang="fr-FR" b="1" dirty="0" smtClean="0">
                <a:solidFill>
                  <a:srgbClr val="800000"/>
                </a:solidFill>
                <a:latin typeface="Arial"/>
                <a:cs typeface="Arial"/>
              </a:rPr>
              <a:t>Celui-ci vise à obtenir une compensation monétaire pour le préjudice résultant de la violation par l’employé de son obligation de loyauté ou encore d’une clause restrictive contenu à son contrat de travail.</a:t>
            </a:r>
          </a:p>
          <a:p>
            <a:pPr>
              <a:buClrTx/>
              <a:buSzPct val="60000"/>
            </a:pPr>
            <a:endParaRPr lang="fr-FR" b="1" dirty="0" smtClean="0">
              <a:solidFill>
                <a:srgbClr val="800000"/>
              </a:solidFill>
              <a:latin typeface="Arial"/>
              <a:cs typeface="Arial"/>
            </a:endParaRPr>
          </a:p>
          <a:p>
            <a:pPr>
              <a:buClrTx/>
              <a:buSzPct val="60000"/>
            </a:pPr>
            <a:r>
              <a:rPr lang="fr-FR" b="1" dirty="0" smtClean="0">
                <a:solidFill>
                  <a:srgbClr val="000090"/>
                </a:solidFill>
                <a:latin typeface="Arial"/>
                <a:cs typeface="Arial"/>
              </a:rPr>
              <a:t>L’employeur peut utiliser simultanément ces deux recours en cas de violation, ou l’un ou l’autre de façon indépendante.</a:t>
            </a:r>
          </a:p>
        </p:txBody>
      </p:sp>
      <p:sp>
        <p:nvSpPr>
          <p:cNvPr id="4" name="Rectangle 21">
            <a:extLst>
              <a:ext uri="{FF2B5EF4-FFF2-40B4-BE49-F238E27FC236}"/>
            </a:extLst>
          </p:cNvPr>
          <p:cNvSpPr>
            <a:spLocks noGrp="1" noChangeArrowheads="1"/>
          </p:cNvSpPr>
          <p:nvPr>
            <p:ph type="sldNum" sz="quarter" idx="4"/>
          </p:nvPr>
        </p:nvSpPr>
        <p:spPr bwMode="auto">
          <a:xfrm>
            <a:off x="7467600" y="6413500"/>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solidFill>
                  <a:schemeClr val="bg1"/>
                </a:solidFill>
              </a:defRPr>
            </a:lvl1pPr>
          </a:lstStyle>
          <a:p>
            <a:pPr>
              <a:defRPr/>
            </a:pPr>
            <a:fld id="{935560C4-BB71-0E4A-A013-1ABC9393C8E6}" type="slidenum">
              <a:rPr lang="fr-CA" smtClean="0"/>
              <a:pPr>
                <a:defRPr/>
              </a:pPr>
              <a:t>43</a:t>
            </a:fld>
            <a:endParaRPr lang="fr-CA" dirty="0"/>
          </a:p>
        </p:txBody>
      </p:sp>
      <p:sp>
        <p:nvSpPr>
          <p:cNvPr id="5" name="Titre 1"/>
          <p:cNvSpPr txBox="1">
            <a:spLocks/>
          </p:cNvSpPr>
          <p:nvPr/>
        </p:nvSpPr>
        <p:spPr>
          <a:xfrm>
            <a:off x="476251" y="400470"/>
            <a:ext cx="8048625" cy="590133"/>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pPr algn="ctr"/>
            <a:r>
              <a:rPr lang="fr-FR" sz="2800" b="1" dirty="0">
                <a:solidFill>
                  <a:srgbClr val="000090"/>
                </a:solidFill>
                <a:latin typeface="Arial"/>
                <a:cs typeface="Arial"/>
              </a:rPr>
              <a:t>Les recours de l’employeur </a:t>
            </a:r>
            <a:r>
              <a:rPr lang="mr-IN" sz="2800" b="1" dirty="0">
                <a:solidFill>
                  <a:srgbClr val="000090"/>
                </a:solidFill>
                <a:latin typeface="Arial"/>
                <a:cs typeface="Arial"/>
              </a:rPr>
              <a:t>–</a:t>
            </a:r>
            <a:r>
              <a:rPr lang="fr-FR" sz="2800" b="1" dirty="0">
                <a:solidFill>
                  <a:srgbClr val="000090"/>
                </a:solidFill>
                <a:latin typeface="Arial"/>
                <a:cs typeface="Arial"/>
              </a:rPr>
              <a:t> </a:t>
            </a:r>
            <a:r>
              <a:rPr lang="fr-FR" sz="2800" b="1" dirty="0" smtClean="0">
                <a:solidFill>
                  <a:srgbClr val="000090"/>
                </a:solidFill>
                <a:latin typeface="Arial"/>
                <a:cs typeface="Arial"/>
              </a:rPr>
              <a:t>Les dommages</a:t>
            </a:r>
            <a:endParaRPr lang="fr-FR" sz="2800" b="1" dirty="0">
              <a:solidFill>
                <a:srgbClr val="000090"/>
              </a:solidFill>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352425" y="1231902"/>
            <a:ext cx="8305800" cy="4610099"/>
          </a:xfrm>
        </p:spPr>
        <p:txBody>
          <a:bodyPr>
            <a:noAutofit/>
          </a:bodyPr>
          <a:lstStyle/>
          <a:p>
            <a:pPr>
              <a:buClrTx/>
              <a:buSzPct val="65000"/>
            </a:pPr>
            <a:r>
              <a:rPr lang="fr-FR" b="1" dirty="0" smtClean="0">
                <a:solidFill>
                  <a:srgbClr val="800000"/>
                </a:solidFill>
                <a:latin typeface="Arial"/>
                <a:cs typeface="Arial"/>
              </a:rPr>
              <a:t>Malgré son obligation de loyauté, en l’absence d’engagements restrictifs, l’ancien employé peut concurrencer son ancien employeur et solliciter sa clientèle.</a:t>
            </a:r>
          </a:p>
          <a:p>
            <a:pPr>
              <a:buClrTx/>
              <a:buSzPct val="65000"/>
            </a:pPr>
            <a:r>
              <a:rPr lang="fr-FR" b="1" dirty="0" smtClean="0">
                <a:solidFill>
                  <a:srgbClr val="800000"/>
                </a:solidFill>
                <a:latin typeface="Arial"/>
                <a:cs typeface="Arial"/>
              </a:rPr>
              <a:t>L’obligation de loyauté survit à la fin de l’emploi pour une durée qui dépasse rarement quelques mois.</a:t>
            </a:r>
          </a:p>
          <a:p>
            <a:pPr>
              <a:buClrTx/>
              <a:buSzPct val="65000"/>
            </a:pPr>
            <a:r>
              <a:rPr lang="fr-FR" b="1" dirty="0" smtClean="0">
                <a:solidFill>
                  <a:srgbClr val="800000"/>
                </a:solidFill>
                <a:latin typeface="Arial"/>
                <a:cs typeface="Arial"/>
              </a:rPr>
              <a:t>Les conditions de validité de la clause de non concurrence sont très sévères. Celle-ci doit être  limitée quant au temps, au lieu et au genre de travail et à ce qui est nécessaire pour protéger les intérêts légitimes de l’employeur.</a:t>
            </a:r>
          </a:p>
          <a:p>
            <a:pPr>
              <a:buClrTx/>
              <a:buSzPct val="65000"/>
            </a:pPr>
            <a:r>
              <a:rPr lang="fr-FR" b="1" dirty="0" smtClean="0">
                <a:solidFill>
                  <a:srgbClr val="800000"/>
                </a:solidFill>
                <a:latin typeface="Arial"/>
                <a:cs typeface="Arial"/>
              </a:rPr>
              <a:t>L’employeur qui met fin à l’emploi d’un employé sans motifs sérieux ne peut de prévaloir d’une clause de non concurrence.</a:t>
            </a:r>
            <a:endParaRPr lang="fr-FR" b="1" dirty="0">
              <a:solidFill>
                <a:srgbClr val="800000"/>
              </a:solidFill>
              <a:latin typeface="Arial"/>
              <a:cs typeface="Arial"/>
            </a:endParaRPr>
          </a:p>
        </p:txBody>
      </p:sp>
      <p:sp>
        <p:nvSpPr>
          <p:cNvPr id="4" name="Rectangle 21">
            <a:extLst>
              <a:ext uri="{FF2B5EF4-FFF2-40B4-BE49-F238E27FC236}"/>
            </a:extLst>
          </p:cNvPr>
          <p:cNvSpPr>
            <a:spLocks noGrp="1" noChangeArrowheads="1"/>
          </p:cNvSpPr>
          <p:nvPr>
            <p:ph type="sldNum" sz="quarter" idx="4"/>
          </p:nvPr>
        </p:nvSpPr>
        <p:spPr bwMode="auto">
          <a:xfrm>
            <a:off x="7467600" y="6413500"/>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solidFill>
                  <a:schemeClr val="bg1"/>
                </a:solidFill>
              </a:defRPr>
            </a:lvl1pPr>
          </a:lstStyle>
          <a:p>
            <a:pPr>
              <a:defRPr/>
            </a:pPr>
            <a:fld id="{935560C4-BB71-0E4A-A013-1ABC9393C8E6}" type="slidenum">
              <a:rPr lang="fr-CA" smtClean="0"/>
              <a:pPr>
                <a:defRPr/>
              </a:pPr>
              <a:t>44</a:t>
            </a:fld>
            <a:endParaRPr lang="fr-CA" dirty="0"/>
          </a:p>
        </p:txBody>
      </p:sp>
      <p:sp>
        <p:nvSpPr>
          <p:cNvPr id="5" name="Titre 1"/>
          <p:cNvSpPr txBox="1">
            <a:spLocks/>
          </p:cNvSpPr>
          <p:nvPr/>
        </p:nvSpPr>
        <p:spPr>
          <a:xfrm>
            <a:off x="476251" y="266701"/>
            <a:ext cx="8048625" cy="660400"/>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pPr algn="ctr"/>
            <a:r>
              <a:rPr lang="fr-CA" sz="3600" b="1" dirty="0" smtClean="0">
                <a:solidFill>
                  <a:srgbClr val="000090"/>
                </a:solidFill>
                <a:latin typeface="Arial"/>
                <a:cs typeface="Arial"/>
              </a:rPr>
              <a:t>À retenir</a:t>
            </a:r>
            <a:endParaRPr lang="fr-FR" sz="3600" b="1" dirty="0">
              <a:solidFill>
                <a:srgbClr val="000090"/>
              </a:solidFill>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 name="Rectangle 21">
            <a:extLst>
              <a:ext uri="{FF2B5EF4-FFF2-40B4-BE49-F238E27FC236}"/>
            </a:extLst>
          </p:cNvPr>
          <p:cNvSpPr>
            <a:spLocks noGrp="1" noChangeArrowheads="1"/>
          </p:cNvSpPr>
          <p:nvPr>
            <p:ph type="sldNum" sz="quarter" idx="4"/>
          </p:nvPr>
        </p:nvSpPr>
        <p:spPr bwMode="auto">
          <a:xfrm>
            <a:off x="7467600" y="6413500"/>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solidFill>
                  <a:schemeClr val="bg1"/>
                </a:solidFill>
              </a:defRPr>
            </a:lvl1pPr>
          </a:lstStyle>
          <a:p>
            <a:pPr>
              <a:defRPr/>
            </a:pPr>
            <a:fld id="{935560C4-BB71-0E4A-A013-1ABC9393C8E6}" type="slidenum">
              <a:rPr lang="fr-CA" smtClean="0"/>
              <a:pPr>
                <a:defRPr/>
              </a:pPr>
              <a:t>45</a:t>
            </a:fld>
            <a:endParaRPr lang="fr-CA" dirty="0"/>
          </a:p>
        </p:txBody>
      </p:sp>
      <p:sp>
        <p:nvSpPr>
          <p:cNvPr id="5" name="Titre 1">
            <a:extLst>
              <a:ext uri="{FF2B5EF4-FFF2-40B4-BE49-F238E27FC236}">
                <a16:creationId xmlns="" xmlns:a16="http://schemas.microsoft.com/office/drawing/2014/main" id="{0C04B242-87B1-47C7-8487-AFE0A41B2AD1}"/>
              </a:ext>
            </a:extLst>
          </p:cNvPr>
          <p:cNvSpPr txBox="1">
            <a:spLocks/>
          </p:cNvSpPr>
          <p:nvPr/>
        </p:nvSpPr>
        <p:spPr>
          <a:xfrm>
            <a:off x="350658" y="548683"/>
            <a:ext cx="8069572" cy="808113"/>
          </a:xfrm>
          <a:prstGeom prst="rect">
            <a:avLst/>
          </a:prstGeom>
        </p:spPr>
        <p:txBody>
          <a:bodyPr>
            <a:normAutofit/>
          </a:bodyPr>
          <a:lstStyle>
            <a:lvl1pPr algn="ctr" defTabSz="914400" rtl="0" eaLnBrk="1" latinLnBrk="0" hangingPunct="1">
              <a:lnSpc>
                <a:spcPct val="90000"/>
              </a:lnSpc>
              <a:spcBef>
                <a:spcPct val="0"/>
              </a:spcBef>
              <a:buNone/>
              <a:defRPr sz="2400" b="1" i="0" kern="1200" cap="all" baseline="0">
                <a:solidFill>
                  <a:srgbClr val="000090"/>
                </a:solidFill>
                <a:latin typeface="Arial"/>
                <a:ea typeface="+mj-ea"/>
                <a:cs typeface="Arial"/>
              </a:defRPr>
            </a:lvl1pPr>
          </a:lstStyle>
          <a:p>
            <a:r>
              <a:rPr lang="fr-CA" sz="3600" dirty="0" smtClean="0"/>
              <a:t>Avez-vous des questions ?</a:t>
            </a:r>
            <a:endParaRPr lang="en-CA" sz="3600" dirty="0"/>
          </a:p>
        </p:txBody>
      </p:sp>
      <p:pic>
        <p:nvPicPr>
          <p:cNvPr id="6" name="Picture 2" descr="RÃ©sultats de recherche d'images pour Â«Â bonhomme interrogationÂ Â»">
            <a:extLst>
              <a:ext uri="{FF2B5EF4-FFF2-40B4-BE49-F238E27FC236}">
                <a16:creationId xmlns="" xmlns:a16="http://schemas.microsoft.com/office/drawing/2014/main" id="{7A987FD8-DE49-438A-8985-16D6C7F48E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4855" y="1916832"/>
            <a:ext cx="4005320" cy="40814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3"/>
          <p:cNvSpPr txBox="1">
            <a:spLocks noGrp="1"/>
          </p:cNvSpPr>
          <p:nvPr>
            <p:ph type="title" idx="4294967295"/>
          </p:nvPr>
        </p:nvSpPr>
        <p:spPr>
          <a:xfrm>
            <a:off x="484585" y="252703"/>
            <a:ext cx="8087917" cy="76648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4200"/>
              <a:buFont typeface="Times New Roman"/>
              <a:buNone/>
            </a:pPr>
            <a:r>
              <a:rPr lang="fr-FR" sz="3600" b="1" dirty="0">
                <a:solidFill>
                  <a:srgbClr val="000090"/>
                </a:solidFill>
                <a:latin typeface="Arial"/>
                <a:ea typeface="Times New Roman"/>
                <a:cs typeface="Arial"/>
                <a:sym typeface="Times New Roman"/>
              </a:rPr>
              <a:t>Les droits et obligations des parties</a:t>
            </a:r>
            <a:endParaRPr sz="3600" b="1" dirty="0">
              <a:solidFill>
                <a:srgbClr val="000090"/>
              </a:solidFill>
              <a:latin typeface="Arial"/>
              <a:ea typeface="Times New Roman"/>
              <a:cs typeface="Arial"/>
              <a:sym typeface="Times New Roman"/>
            </a:endParaRPr>
          </a:p>
        </p:txBody>
      </p:sp>
      <p:sp>
        <p:nvSpPr>
          <p:cNvPr id="172" name="Google Shape;172;p23"/>
          <p:cNvSpPr txBox="1">
            <a:spLocks noGrp="1"/>
          </p:cNvSpPr>
          <p:nvPr>
            <p:ph type="body" idx="4294967295"/>
          </p:nvPr>
        </p:nvSpPr>
        <p:spPr>
          <a:xfrm>
            <a:off x="419101" y="1190087"/>
            <a:ext cx="8220075" cy="4750346"/>
          </a:xfrm>
          <a:prstGeom prst="rect">
            <a:avLst/>
          </a:prstGeom>
          <a:noFill/>
          <a:ln>
            <a:noFill/>
          </a:ln>
        </p:spPr>
        <p:txBody>
          <a:bodyPr spcFirstLastPara="1" wrap="square" lIns="91425" tIns="45700" rIns="91425" bIns="45700" anchor="t" anchorCtr="0">
            <a:noAutofit/>
          </a:bodyPr>
          <a:lstStyle/>
          <a:p>
            <a:pPr marL="480060" lvl="0" indent="-342900" algn="l" rtl="0">
              <a:lnSpc>
                <a:spcPct val="115000"/>
              </a:lnSpc>
              <a:spcBef>
                <a:spcPts val="1000"/>
              </a:spcBef>
              <a:spcAft>
                <a:spcPts val="0"/>
              </a:spcAft>
              <a:buClrTx/>
              <a:buSzPts val="1440"/>
              <a:buFont typeface="Wingdings" charset="2"/>
              <a:buChar char="Ø"/>
            </a:pPr>
            <a:r>
              <a:rPr lang="fr-FR" sz="2400" b="1" dirty="0">
                <a:solidFill>
                  <a:srgbClr val="800000"/>
                </a:solidFill>
                <a:latin typeface="Arial"/>
                <a:cs typeface="Arial"/>
              </a:rPr>
              <a:t>En vertu de l’article 2088 du Code civil du Québec, tout </a:t>
            </a:r>
            <a:r>
              <a:rPr lang="fr-FR" sz="2400" b="1" dirty="0" smtClean="0">
                <a:solidFill>
                  <a:srgbClr val="800000"/>
                </a:solidFill>
                <a:latin typeface="Arial"/>
                <a:cs typeface="Arial"/>
              </a:rPr>
              <a:t>employé a </a:t>
            </a:r>
            <a:r>
              <a:rPr lang="fr-FR" sz="2400" b="1" dirty="0">
                <a:solidFill>
                  <a:srgbClr val="800000"/>
                </a:solidFill>
                <a:latin typeface="Arial"/>
                <a:cs typeface="Arial"/>
              </a:rPr>
              <a:t>une </a:t>
            </a:r>
            <a:r>
              <a:rPr lang="fr-FR" sz="2400" b="1" dirty="0">
                <a:solidFill>
                  <a:srgbClr val="000090"/>
                </a:solidFill>
                <a:latin typeface="Arial"/>
                <a:cs typeface="Arial"/>
              </a:rPr>
              <a:t>obligation de loyauté </a:t>
            </a:r>
            <a:r>
              <a:rPr lang="fr-FR" sz="2400" b="1" dirty="0">
                <a:solidFill>
                  <a:srgbClr val="800000"/>
                </a:solidFill>
                <a:latin typeface="Arial"/>
                <a:cs typeface="Arial"/>
              </a:rPr>
              <a:t>envers son employeur.</a:t>
            </a:r>
            <a:endParaRPr sz="2400" b="1" dirty="0">
              <a:solidFill>
                <a:srgbClr val="800000"/>
              </a:solidFill>
              <a:latin typeface="Arial"/>
              <a:cs typeface="Arial"/>
            </a:endParaRPr>
          </a:p>
          <a:p>
            <a:pPr marL="0" indent="0">
              <a:lnSpc>
                <a:spcPct val="115000"/>
              </a:lnSpc>
              <a:buClrTx/>
              <a:buSzPts val="1100"/>
              <a:buNone/>
            </a:pPr>
            <a:endParaRPr sz="2400" b="1" dirty="0">
              <a:solidFill>
                <a:srgbClr val="800000"/>
              </a:solidFill>
              <a:latin typeface="Arial"/>
              <a:ea typeface="Arial"/>
              <a:cs typeface="Arial"/>
              <a:sym typeface="Arial"/>
            </a:endParaRPr>
          </a:p>
          <a:p>
            <a:pPr marL="480060" lvl="0" indent="-342900" algn="l" rtl="0">
              <a:lnSpc>
                <a:spcPct val="115000"/>
              </a:lnSpc>
              <a:spcBef>
                <a:spcPts val="1000"/>
              </a:spcBef>
              <a:spcAft>
                <a:spcPts val="0"/>
              </a:spcAft>
              <a:buClrTx/>
              <a:buSzPts val="1440"/>
              <a:buFont typeface="Wingdings" charset="2"/>
              <a:buChar char="Ø"/>
            </a:pPr>
            <a:r>
              <a:rPr lang="fr-FR" sz="2400" b="1" dirty="0" smtClean="0">
                <a:solidFill>
                  <a:srgbClr val="800000"/>
                </a:solidFill>
                <a:latin typeface="Arial"/>
                <a:cs typeface="Arial"/>
              </a:rPr>
              <a:t>Il </a:t>
            </a:r>
            <a:r>
              <a:rPr lang="fr-FR" sz="2400" b="1" dirty="0">
                <a:solidFill>
                  <a:srgbClr val="800000"/>
                </a:solidFill>
                <a:latin typeface="Arial"/>
                <a:cs typeface="Arial"/>
              </a:rPr>
              <a:t>est important de retenir qu’un employeur </a:t>
            </a:r>
            <a:r>
              <a:rPr lang="fr-FR" sz="2400" b="1" dirty="0" smtClean="0">
                <a:solidFill>
                  <a:srgbClr val="800000"/>
                </a:solidFill>
                <a:latin typeface="Arial"/>
                <a:cs typeface="Arial"/>
              </a:rPr>
              <a:t>a </a:t>
            </a:r>
            <a:r>
              <a:rPr lang="fr-FR" sz="2400" b="1" dirty="0">
                <a:solidFill>
                  <a:srgbClr val="800000"/>
                </a:solidFill>
                <a:latin typeface="Arial"/>
                <a:cs typeface="Arial"/>
              </a:rPr>
              <a:t>le droit de poser des questions de nature médicale ou concernant les antécédents judiciaires d’un candidat dans la mesure où celles-ci sont pertinentes pour vérifier s’il répond aux exigences du poste à combler</a:t>
            </a:r>
            <a:r>
              <a:rPr lang="fr-FR" sz="2400" b="1" dirty="0" smtClean="0">
                <a:solidFill>
                  <a:srgbClr val="800000"/>
                </a:solidFill>
                <a:latin typeface="Arial"/>
                <a:cs typeface="Arial"/>
              </a:rPr>
              <a:t>.</a:t>
            </a:r>
            <a:endParaRPr sz="2400" b="1" dirty="0">
              <a:solidFill>
                <a:srgbClr val="800000"/>
              </a:solidFill>
              <a:latin typeface="Arial"/>
              <a:cs typeface="Arial"/>
            </a:endParaRPr>
          </a:p>
        </p:txBody>
      </p:sp>
      <p:sp>
        <p:nvSpPr>
          <p:cNvPr id="4" name="Rectangle 21">
            <a:extLst>
              <a:ext uri="{FF2B5EF4-FFF2-40B4-BE49-F238E27FC236}"/>
            </a:extLst>
          </p:cNvPr>
          <p:cNvSpPr txBox="1">
            <a:spLocks noChangeArrowheads="1"/>
          </p:cNvSpPr>
          <p:nvPr/>
        </p:nvSpPr>
        <p:spPr bwMode="auto">
          <a:xfrm>
            <a:off x="7410450" y="6413500"/>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600" b="1" i="0" u="none" strike="noStrike" cap="none">
                <a:solidFill>
                  <a:schemeClr val="bg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fld id="{935560C4-BB71-0E4A-A013-1ABC9393C8E6}" type="slidenum">
              <a:rPr lang="fr-CA" smtClean="0">
                <a:solidFill>
                  <a:srgbClr val="FFFFFF"/>
                </a:solidFill>
              </a:rPr>
              <a:pPr>
                <a:defRPr/>
              </a:pPr>
              <a:t>5</a:t>
            </a:fld>
            <a:endParaRPr lang="fr-CA"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4"/>
          <p:cNvSpPr txBox="1">
            <a:spLocks noGrp="1"/>
          </p:cNvSpPr>
          <p:nvPr>
            <p:ph type="title" idx="4294967295"/>
          </p:nvPr>
        </p:nvSpPr>
        <p:spPr>
          <a:xfrm>
            <a:off x="484584" y="452718"/>
            <a:ext cx="8126017" cy="855382"/>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fr-FR" sz="3600" b="1" dirty="0">
                <a:solidFill>
                  <a:srgbClr val="000090"/>
                </a:solidFill>
                <a:latin typeface="Arial"/>
                <a:ea typeface="Times New Roman"/>
                <a:cs typeface="Arial"/>
                <a:sym typeface="Times New Roman"/>
              </a:rPr>
              <a:t>Les droits et obligations des parties</a:t>
            </a:r>
            <a:endParaRPr sz="3600" b="1" dirty="0">
              <a:solidFill>
                <a:srgbClr val="000090"/>
              </a:solidFill>
              <a:latin typeface="Arial"/>
              <a:cs typeface="Arial"/>
            </a:endParaRPr>
          </a:p>
        </p:txBody>
      </p:sp>
      <p:sp>
        <p:nvSpPr>
          <p:cNvPr id="178" name="Google Shape;178;p24"/>
          <p:cNvSpPr txBox="1">
            <a:spLocks noGrp="1"/>
          </p:cNvSpPr>
          <p:nvPr>
            <p:ph type="body" idx="4294967295"/>
          </p:nvPr>
        </p:nvSpPr>
        <p:spPr>
          <a:xfrm>
            <a:off x="276225" y="1329018"/>
            <a:ext cx="4057650" cy="4805082"/>
          </a:xfrm>
          <a:prstGeom prst="rect">
            <a:avLst/>
          </a:prstGeom>
        </p:spPr>
        <p:txBody>
          <a:bodyPr spcFirstLastPara="1" wrap="square" lIns="91425" tIns="45700" rIns="91425" bIns="45700" anchor="t" anchorCtr="0">
            <a:noAutofit/>
          </a:bodyPr>
          <a:lstStyle/>
          <a:p>
            <a:pPr marL="137160" lvl="0" indent="0" algn="l" rtl="0">
              <a:lnSpc>
                <a:spcPct val="115000"/>
              </a:lnSpc>
              <a:spcBef>
                <a:spcPts val="1000"/>
              </a:spcBef>
              <a:spcAft>
                <a:spcPts val="0"/>
              </a:spcAft>
              <a:buClr>
                <a:srgbClr val="FFFFFF"/>
              </a:buClr>
              <a:buSzPts val="1440"/>
              <a:buNone/>
            </a:pPr>
            <a:r>
              <a:rPr lang="fr-FR" sz="2400" b="1" dirty="0" smtClean="0">
                <a:solidFill>
                  <a:srgbClr val="800000"/>
                </a:solidFill>
                <a:latin typeface="Arial"/>
                <a:cs typeface="Arial"/>
              </a:rPr>
              <a:t>L’employé </a:t>
            </a:r>
            <a:r>
              <a:rPr lang="fr-FR" sz="2400" b="1" dirty="0">
                <a:solidFill>
                  <a:srgbClr val="800000"/>
                </a:solidFill>
                <a:latin typeface="Arial"/>
                <a:cs typeface="Arial"/>
              </a:rPr>
              <a:t>à donc l’obligation de répondre honnêtement aux </a:t>
            </a:r>
            <a:r>
              <a:rPr lang="fr-FR" sz="2400" b="1" dirty="0" smtClean="0">
                <a:solidFill>
                  <a:srgbClr val="800000"/>
                </a:solidFill>
                <a:latin typeface="Arial"/>
                <a:cs typeface="Arial"/>
              </a:rPr>
              <a:t>questions </a:t>
            </a:r>
            <a:r>
              <a:rPr lang="fr-FR" sz="2400" b="1" dirty="0">
                <a:solidFill>
                  <a:srgbClr val="800000"/>
                </a:solidFill>
                <a:latin typeface="Arial"/>
                <a:cs typeface="Arial"/>
              </a:rPr>
              <a:t>de son employeur </a:t>
            </a:r>
            <a:r>
              <a:rPr lang="fr-FR" sz="2400" b="1" dirty="0" smtClean="0">
                <a:solidFill>
                  <a:srgbClr val="800000"/>
                </a:solidFill>
                <a:latin typeface="Arial"/>
                <a:cs typeface="Arial"/>
              </a:rPr>
              <a:t>car autrement, il pourrait se faire congédier </a:t>
            </a:r>
            <a:r>
              <a:rPr lang="fr-FR" sz="2400" b="1" dirty="0">
                <a:solidFill>
                  <a:srgbClr val="800000"/>
                </a:solidFill>
                <a:latin typeface="Arial"/>
                <a:cs typeface="Arial"/>
              </a:rPr>
              <a:t>si l’information </a:t>
            </a:r>
            <a:r>
              <a:rPr lang="fr-FR" sz="2400" b="1" dirty="0" smtClean="0">
                <a:solidFill>
                  <a:srgbClr val="800000"/>
                </a:solidFill>
                <a:latin typeface="Arial"/>
                <a:cs typeface="Arial"/>
              </a:rPr>
              <a:t>peut </a:t>
            </a:r>
            <a:r>
              <a:rPr lang="fr-FR" sz="2400" b="1" dirty="0">
                <a:solidFill>
                  <a:srgbClr val="800000"/>
                </a:solidFill>
                <a:latin typeface="Arial"/>
                <a:cs typeface="Arial"/>
              </a:rPr>
              <a:t>compromettre son travail.</a:t>
            </a:r>
            <a:endParaRPr sz="2400" b="1" dirty="0">
              <a:solidFill>
                <a:srgbClr val="800000"/>
              </a:solidFill>
              <a:latin typeface="Arial"/>
              <a:cs typeface="Arial"/>
            </a:endParaRPr>
          </a:p>
          <a:p>
            <a:pPr marL="0" lvl="0" indent="0" algn="l" rtl="0">
              <a:spcBef>
                <a:spcPts val="1000"/>
              </a:spcBef>
              <a:spcAft>
                <a:spcPts val="0"/>
              </a:spcAft>
              <a:buNone/>
            </a:pPr>
            <a:endParaRPr sz="2400" b="1" dirty="0">
              <a:solidFill>
                <a:srgbClr val="000090"/>
              </a:solidFill>
              <a:latin typeface="Arial"/>
              <a:cs typeface="Arial"/>
            </a:endParaRPr>
          </a:p>
        </p:txBody>
      </p:sp>
      <p:pic>
        <p:nvPicPr>
          <p:cNvPr id="179" name="Google Shape;179;p24"/>
          <p:cNvPicPr preferRelativeResize="0"/>
          <p:nvPr/>
        </p:nvPicPr>
        <p:blipFill>
          <a:blip r:embed="rId3">
            <a:alphaModFix/>
          </a:blip>
          <a:stretch>
            <a:fillRect/>
          </a:stretch>
        </p:blipFill>
        <p:spPr>
          <a:xfrm>
            <a:off x="4625138" y="1562100"/>
            <a:ext cx="4414800" cy="4451700"/>
          </a:xfrm>
          <a:prstGeom prst="rect">
            <a:avLst/>
          </a:prstGeom>
          <a:noFill/>
          <a:ln>
            <a:noFill/>
          </a:ln>
        </p:spPr>
      </p:pic>
      <p:sp>
        <p:nvSpPr>
          <p:cNvPr id="5" name="Rectangle 21">
            <a:extLst>
              <a:ext uri="{FF2B5EF4-FFF2-40B4-BE49-F238E27FC236}"/>
            </a:extLst>
          </p:cNvPr>
          <p:cNvSpPr txBox="1">
            <a:spLocks noChangeArrowheads="1"/>
          </p:cNvSpPr>
          <p:nvPr/>
        </p:nvSpPr>
        <p:spPr bwMode="auto">
          <a:xfrm>
            <a:off x="7410450" y="6413500"/>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600" b="1" i="0" u="none" strike="noStrike" cap="none">
                <a:solidFill>
                  <a:schemeClr val="bg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fld id="{935560C4-BB71-0E4A-A013-1ABC9393C8E6}" type="slidenum">
              <a:rPr lang="fr-CA" smtClean="0"/>
              <a:pPr>
                <a:defRPr/>
              </a:pPr>
              <a:t>6</a:t>
            </a:fld>
            <a:endParaRPr lang="fr-CA"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5"/>
          <p:cNvSpPr txBox="1">
            <a:spLocks noGrp="1"/>
          </p:cNvSpPr>
          <p:nvPr>
            <p:ph type="title" idx="4294967295"/>
          </p:nvPr>
        </p:nvSpPr>
        <p:spPr>
          <a:xfrm>
            <a:off x="484584" y="452718"/>
            <a:ext cx="8183167" cy="753782"/>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fr-FR" sz="3200" b="1" dirty="0">
                <a:solidFill>
                  <a:srgbClr val="000090"/>
                </a:solidFill>
                <a:latin typeface="Arial"/>
                <a:ea typeface="Times New Roman"/>
                <a:cs typeface="Arial"/>
                <a:sym typeface="Times New Roman"/>
              </a:rPr>
              <a:t>Les fausses déclarations à </a:t>
            </a:r>
            <a:r>
              <a:rPr lang="fr-FR" sz="3200" b="1" dirty="0" smtClean="0">
                <a:solidFill>
                  <a:srgbClr val="000090"/>
                </a:solidFill>
                <a:latin typeface="Arial"/>
                <a:ea typeface="Times New Roman"/>
                <a:cs typeface="Arial"/>
                <a:sym typeface="Times New Roman"/>
              </a:rPr>
              <a:t>l’embauche  I</a:t>
            </a:r>
            <a:endParaRPr sz="3200" b="1" dirty="0">
              <a:solidFill>
                <a:srgbClr val="000090"/>
              </a:solidFill>
              <a:latin typeface="Arial"/>
              <a:cs typeface="Arial"/>
            </a:endParaRPr>
          </a:p>
        </p:txBody>
      </p:sp>
      <p:sp>
        <p:nvSpPr>
          <p:cNvPr id="185" name="Google Shape;185;p25"/>
          <p:cNvSpPr txBox="1">
            <a:spLocks noGrp="1"/>
          </p:cNvSpPr>
          <p:nvPr>
            <p:ph type="body" idx="4294967295"/>
          </p:nvPr>
        </p:nvSpPr>
        <p:spPr>
          <a:xfrm>
            <a:off x="417910" y="1456018"/>
            <a:ext cx="8249841" cy="4157382"/>
          </a:xfrm>
          <a:prstGeom prst="rect">
            <a:avLst/>
          </a:prstGeom>
        </p:spPr>
        <p:txBody>
          <a:bodyPr spcFirstLastPara="1" wrap="square" lIns="91425" tIns="45700" rIns="91425" bIns="45700" anchor="t" anchorCtr="0">
            <a:noAutofit/>
          </a:bodyPr>
          <a:lstStyle/>
          <a:p>
            <a:pPr marL="137160" lvl="0" indent="0" algn="l" rtl="0">
              <a:lnSpc>
                <a:spcPct val="115000"/>
              </a:lnSpc>
              <a:spcBef>
                <a:spcPts val="1000"/>
              </a:spcBef>
              <a:spcAft>
                <a:spcPts val="0"/>
              </a:spcAft>
              <a:buClr>
                <a:srgbClr val="FFFFFF"/>
              </a:buClr>
              <a:buSzPts val="1440"/>
              <a:buNone/>
            </a:pPr>
            <a:r>
              <a:rPr lang="fr-FR" sz="3200" b="1" dirty="0" smtClean="0">
                <a:solidFill>
                  <a:srgbClr val="800000"/>
                </a:solidFill>
                <a:latin typeface="Arial"/>
                <a:cs typeface="Arial"/>
              </a:rPr>
              <a:t>Faire une fausse déclaration </a:t>
            </a:r>
            <a:r>
              <a:rPr lang="fr-FR" sz="3200" b="1" dirty="0">
                <a:solidFill>
                  <a:srgbClr val="800000"/>
                </a:solidFill>
                <a:latin typeface="Arial"/>
                <a:cs typeface="Arial"/>
              </a:rPr>
              <a:t>afin d’être embauché constitue une faute </a:t>
            </a:r>
            <a:r>
              <a:rPr lang="fr-FR" sz="3200" b="1" dirty="0" smtClean="0">
                <a:solidFill>
                  <a:srgbClr val="800000"/>
                </a:solidFill>
                <a:latin typeface="Arial"/>
                <a:cs typeface="Arial"/>
              </a:rPr>
              <a:t>grave qui </a:t>
            </a:r>
            <a:r>
              <a:rPr lang="fr-FR" sz="3200" b="1" dirty="0">
                <a:solidFill>
                  <a:srgbClr val="800000"/>
                </a:solidFill>
                <a:latin typeface="Arial"/>
                <a:cs typeface="Arial"/>
              </a:rPr>
              <a:t>est fréquemment sanctionnée par </a:t>
            </a:r>
            <a:r>
              <a:rPr lang="fr-FR" sz="3200" b="1" dirty="0" smtClean="0">
                <a:solidFill>
                  <a:srgbClr val="800000"/>
                </a:solidFill>
                <a:latin typeface="Arial"/>
                <a:cs typeface="Arial"/>
              </a:rPr>
              <a:t>le </a:t>
            </a:r>
            <a:r>
              <a:rPr lang="fr-FR" sz="3200" b="1" dirty="0">
                <a:solidFill>
                  <a:srgbClr val="800000"/>
                </a:solidFill>
                <a:latin typeface="Arial"/>
                <a:cs typeface="Arial"/>
              </a:rPr>
              <a:t>congédiement lorsqu’il existe un lien entre la fausse déclaration et les </a:t>
            </a:r>
            <a:r>
              <a:rPr lang="fr-FR" sz="3200" b="1" dirty="0" smtClean="0">
                <a:solidFill>
                  <a:srgbClr val="800000"/>
                </a:solidFill>
                <a:latin typeface="Arial"/>
                <a:cs typeface="Arial"/>
              </a:rPr>
              <a:t>fonctions </a:t>
            </a:r>
            <a:r>
              <a:rPr lang="fr-FR" sz="3200" b="1" dirty="0">
                <a:solidFill>
                  <a:srgbClr val="800000"/>
                </a:solidFill>
                <a:latin typeface="Arial"/>
                <a:cs typeface="Arial"/>
              </a:rPr>
              <a:t>exercées par </a:t>
            </a:r>
            <a:r>
              <a:rPr lang="fr-FR" sz="3200" b="1" dirty="0" smtClean="0">
                <a:solidFill>
                  <a:srgbClr val="800000"/>
                </a:solidFill>
                <a:latin typeface="Arial"/>
                <a:cs typeface="Arial"/>
              </a:rPr>
              <a:t>l’employé.</a:t>
            </a:r>
            <a:endParaRPr sz="3200" b="1" dirty="0">
              <a:solidFill>
                <a:srgbClr val="800000"/>
              </a:solidFill>
              <a:latin typeface="Arial"/>
              <a:cs typeface="Arial"/>
            </a:endParaRPr>
          </a:p>
          <a:p>
            <a:pPr marL="0" lvl="0" indent="0" algn="l" rtl="0">
              <a:spcBef>
                <a:spcPts val="1000"/>
              </a:spcBef>
              <a:spcAft>
                <a:spcPts val="0"/>
              </a:spcAft>
              <a:buNone/>
            </a:pPr>
            <a:endParaRPr sz="3200" b="1" dirty="0">
              <a:solidFill>
                <a:srgbClr val="800000"/>
              </a:solidFill>
              <a:latin typeface="Arial"/>
              <a:cs typeface="Arial"/>
            </a:endParaRPr>
          </a:p>
        </p:txBody>
      </p:sp>
      <p:sp>
        <p:nvSpPr>
          <p:cNvPr id="4" name="Rectangle 21">
            <a:extLst>
              <a:ext uri="{FF2B5EF4-FFF2-40B4-BE49-F238E27FC236}"/>
            </a:extLst>
          </p:cNvPr>
          <p:cNvSpPr txBox="1">
            <a:spLocks noChangeArrowheads="1"/>
          </p:cNvSpPr>
          <p:nvPr/>
        </p:nvSpPr>
        <p:spPr bwMode="auto">
          <a:xfrm>
            <a:off x="7410450" y="6413500"/>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600" b="1" i="0" u="none" strike="noStrike" cap="none">
                <a:solidFill>
                  <a:schemeClr val="bg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fld id="{935560C4-BB71-0E4A-A013-1ABC9393C8E6}" type="slidenum">
              <a:rPr lang="fr-CA" smtClean="0"/>
              <a:pPr>
                <a:defRPr/>
              </a:pPr>
              <a:t>7</a:t>
            </a:fld>
            <a:endParaRPr lang="fr-CA"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5"/>
          <p:cNvSpPr txBox="1">
            <a:spLocks noGrp="1"/>
          </p:cNvSpPr>
          <p:nvPr>
            <p:ph type="title" idx="4294967295"/>
          </p:nvPr>
        </p:nvSpPr>
        <p:spPr>
          <a:xfrm>
            <a:off x="484584" y="452718"/>
            <a:ext cx="8183167" cy="753782"/>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fr-FR" sz="3200" b="1" dirty="0">
                <a:solidFill>
                  <a:srgbClr val="000090"/>
                </a:solidFill>
                <a:latin typeface="Arial"/>
                <a:ea typeface="Times New Roman"/>
                <a:cs typeface="Arial"/>
                <a:sym typeface="Times New Roman"/>
              </a:rPr>
              <a:t>Les fausses déclarations à </a:t>
            </a:r>
            <a:r>
              <a:rPr lang="fr-FR" sz="3200" b="1" dirty="0" smtClean="0">
                <a:solidFill>
                  <a:srgbClr val="000090"/>
                </a:solidFill>
                <a:latin typeface="Arial"/>
                <a:ea typeface="Times New Roman"/>
                <a:cs typeface="Arial"/>
                <a:sym typeface="Times New Roman"/>
              </a:rPr>
              <a:t>l’embauche  II</a:t>
            </a:r>
            <a:endParaRPr sz="3200" b="1" dirty="0">
              <a:solidFill>
                <a:srgbClr val="000090"/>
              </a:solidFill>
              <a:latin typeface="Arial"/>
              <a:cs typeface="Arial"/>
            </a:endParaRPr>
          </a:p>
        </p:txBody>
      </p:sp>
      <p:sp>
        <p:nvSpPr>
          <p:cNvPr id="185" name="Google Shape;185;p25"/>
          <p:cNvSpPr txBox="1">
            <a:spLocks noGrp="1"/>
          </p:cNvSpPr>
          <p:nvPr>
            <p:ph type="body" idx="4294967295"/>
          </p:nvPr>
        </p:nvSpPr>
        <p:spPr>
          <a:xfrm>
            <a:off x="247651" y="1350098"/>
            <a:ext cx="8677275" cy="4263302"/>
          </a:xfrm>
          <a:prstGeom prst="rect">
            <a:avLst/>
          </a:prstGeom>
        </p:spPr>
        <p:txBody>
          <a:bodyPr spcFirstLastPara="1" wrap="square" lIns="91425" tIns="45700" rIns="91425" bIns="45700" anchor="t" anchorCtr="0">
            <a:noAutofit/>
          </a:bodyPr>
          <a:lstStyle/>
          <a:p>
            <a:pPr marL="594360" lvl="0" indent="-457200">
              <a:lnSpc>
                <a:spcPct val="120000"/>
              </a:lnSpc>
              <a:buClrTx/>
              <a:buSzPct val="50000"/>
              <a:buFont typeface="Wingdings" charset="2"/>
              <a:buChar char="u"/>
            </a:pPr>
            <a:r>
              <a:rPr lang="fr-FR" sz="2800" b="1" dirty="0">
                <a:solidFill>
                  <a:srgbClr val="800000"/>
                </a:solidFill>
                <a:latin typeface="Arial"/>
                <a:cs typeface="Arial"/>
              </a:rPr>
              <a:t>Les fausses déclarations de nature </a:t>
            </a:r>
            <a:r>
              <a:rPr lang="fr-FR" sz="2800" b="1" dirty="0" smtClean="0">
                <a:solidFill>
                  <a:srgbClr val="800000"/>
                </a:solidFill>
                <a:latin typeface="Arial"/>
                <a:cs typeface="Arial"/>
              </a:rPr>
              <a:t>médicale.</a:t>
            </a:r>
          </a:p>
          <a:p>
            <a:pPr marL="594360" lvl="0" indent="-457200">
              <a:lnSpc>
                <a:spcPct val="120000"/>
              </a:lnSpc>
              <a:buClrTx/>
              <a:buSzPct val="50000"/>
              <a:buFont typeface="Wingdings" charset="2"/>
              <a:buChar char="u"/>
            </a:pPr>
            <a:r>
              <a:rPr lang="fr-FR" sz="2800" b="1" dirty="0" smtClean="0">
                <a:solidFill>
                  <a:srgbClr val="800000"/>
                </a:solidFill>
                <a:latin typeface="Arial"/>
                <a:cs typeface="Arial"/>
              </a:rPr>
              <a:t>Les </a:t>
            </a:r>
            <a:r>
              <a:rPr lang="fr-FR" sz="2800" b="1" dirty="0">
                <a:solidFill>
                  <a:srgbClr val="800000"/>
                </a:solidFill>
                <a:latin typeface="Arial"/>
                <a:cs typeface="Arial"/>
              </a:rPr>
              <a:t>fausses déclarations relatives aux diplômes ou </a:t>
            </a:r>
            <a:r>
              <a:rPr lang="fr-FR" sz="2800" b="1" dirty="0" smtClean="0">
                <a:solidFill>
                  <a:srgbClr val="800000"/>
                </a:solidFill>
                <a:latin typeface="Arial"/>
                <a:cs typeface="Arial"/>
              </a:rPr>
              <a:t>permis.</a:t>
            </a:r>
          </a:p>
          <a:p>
            <a:pPr marL="594360" lvl="0" indent="-457200">
              <a:lnSpc>
                <a:spcPct val="120000"/>
              </a:lnSpc>
              <a:buClrTx/>
              <a:buSzPct val="50000"/>
              <a:buFont typeface="Wingdings" charset="2"/>
              <a:buChar char="u"/>
            </a:pPr>
            <a:r>
              <a:rPr lang="fr-FR" sz="2800" b="1" dirty="0" smtClean="0">
                <a:solidFill>
                  <a:srgbClr val="800000"/>
                </a:solidFill>
                <a:latin typeface="Arial"/>
                <a:cs typeface="Arial"/>
              </a:rPr>
              <a:t>Les </a:t>
            </a:r>
            <a:r>
              <a:rPr lang="fr-FR" sz="2800" b="1" dirty="0">
                <a:solidFill>
                  <a:srgbClr val="800000"/>
                </a:solidFill>
                <a:latin typeface="Arial"/>
                <a:cs typeface="Arial"/>
              </a:rPr>
              <a:t>fausses déclarations relatives aux emplois antérieurs</a:t>
            </a:r>
            <a:r>
              <a:rPr lang="fr-FR" sz="2800" b="1" dirty="0" smtClean="0">
                <a:solidFill>
                  <a:srgbClr val="800000"/>
                </a:solidFill>
                <a:latin typeface="Arial"/>
                <a:cs typeface="Arial"/>
              </a:rPr>
              <a:t>.</a:t>
            </a:r>
          </a:p>
          <a:p>
            <a:pPr marL="594360" indent="-457200">
              <a:lnSpc>
                <a:spcPct val="120000"/>
              </a:lnSpc>
              <a:buClrTx/>
              <a:buSzPct val="50000"/>
              <a:buFont typeface="Wingdings" charset="2"/>
              <a:buChar char="u"/>
            </a:pPr>
            <a:r>
              <a:rPr lang="fr-FR" sz="2800" b="1" dirty="0">
                <a:solidFill>
                  <a:srgbClr val="800000"/>
                </a:solidFill>
                <a:latin typeface="Arial"/>
                <a:cs typeface="Arial"/>
              </a:rPr>
              <a:t>Les fausses déclarations relatives aux </a:t>
            </a:r>
            <a:r>
              <a:rPr lang="fr-FR" sz="2800" b="1" dirty="0" smtClean="0">
                <a:solidFill>
                  <a:srgbClr val="800000"/>
                </a:solidFill>
                <a:latin typeface="Arial"/>
                <a:cs typeface="Arial"/>
              </a:rPr>
              <a:t>antécédents judiciaires.</a:t>
            </a:r>
            <a:endParaRPr lang="fr-FR" sz="2800" b="1" dirty="0">
              <a:solidFill>
                <a:srgbClr val="800000"/>
              </a:solidFill>
              <a:latin typeface="Arial"/>
              <a:cs typeface="Arial"/>
            </a:endParaRPr>
          </a:p>
        </p:txBody>
      </p:sp>
      <p:sp>
        <p:nvSpPr>
          <p:cNvPr id="4" name="Rectangle 21">
            <a:extLst>
              <a:ext uri="{FF2B5EF4-FFF2-40B4-BE49-F238E27FC236}"/>
            </a:extLst>
          </p:cNvPr>
          <p:cNvSpPr txBox="1">
            <a:spLocks noChangeArrowheads="1"/>
          </p:cNvSpPr>
          <p:nvPr/>
        </p:nvSpPr>
        <p:spPr bwMode="auto">
          <a:xfrm>
            <a:off x="7410450" y="6413500"/>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600" b="1" i="0" u="none" strike="noStrike" cap="none">
                <a:solidFill>
                  <a:schemeClr val="bg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fld id="{935560C4-BB71-0E4A-A013-1ABC9393C8E6}" type="slidenum">
              <a:rPr lang="fr-CA" smtClean="0"/>
              <a:pPr>
                <a:defRPr/>
              </a:pPr>
              <a:t>8</a:t>
            </a:fld>
            <a:endParaRPr lang="fr-CA" dirty="0"/>
          </a:p>
        </p:txBody>
      </p:sp>
    </p:spTree>
    <p:extLst>
      <p:ext uri="{BB962C8B-B14F-4D97-AF65-F5344CB8AC3E}">
        <p14:creationId xmlns:p14="http://schemas.microsoft.com/office/powerpoint/2010/main" val="277910174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7"/>
          <p:cNvSpPr txBox="1">
            <a:spLocks noGrp="1"/>
          </p:cNvSpPr>
          <p:nvPr>
            <p:ph type="title" idx="4294967295"/>
          </p:nvPr>
        </p:nvSpPr>
        <p:spPr>
          <a:xfrm>
            <a:off x="435598" y="254000"/>
            <a:ext cx="8251202" cy="7239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fr-CA" sz="3200" b="1" dirty="0" smtClean="0">
                <a:solidFill>
                  <a:srgbClr val="000090"/>
                </a:solidFill>
                <a:latin typeface="Arial"/>
                <a:cs typeface="Arial"/>
              </a:rPr>
              <a:t>Motifs pour justifier un congédiement</a:t>
            </a:r>
            <a:endParaRPr sz="3200" b="1" dirty="0">
              <a:solidFill>
                <a:srgbClr val="000090"/>
              </a:solidFill>
              <a:latin typeface="Arial"/>
              <a:cs typeface="Arial"/>
            </a:endParaRPr>
          </a:p>
        </p:txBody>
      </p:sp>
      <p:sp>
        <p:nvSpPr>
          <p:cNvPr id="197" name="Google Shape;197;p27"/>
          <p:cNvSpPr txBox="1">
            <a:spLocks noGrp="1"/>
          </p:cNvSpPr>
          <p:nvPr>
            <p:ph type="body" idx="4294967295"/>
          </p:nvPr>
        </p:nvSpPr>
        <p:spPr>
          <a:xfrm>
            <a:off x="390526" y="1219200"/>
            <a:ext cx="8279711" cy="4737100"/>
          </a:xfrm>
          <a:prstGeom prst="rect">
            <a:avLst/>
          </a:prstGeom>
        </p:spPr>
        <p:txBody>
          <a:bodyPr spcFirstLastPara="1" wrap="square" lIns="91425" tIns="45700" rIns="91425" bIns="45700" anchor="t" anchorCtr="0">
            <a:noAutofit/>
          </a:bodyPr>
          <a:lstStyle/>
          <a:p>
            <a:pPr marL="457200" lvl="0" indent="-349250" algn="l" rtl="0">
              <a:lnSpc>
                <a:spcPct val="115000"/>
              </a:lnSpc>
              <a:spcBef>
                <a:spcPts val="1000"/>
              </a:spcBef>
              <a:spcAft>
                <a:spcPts val="0"/>
              </a:spcAft>
              <a:buClrTx/>
              <a:buSzPct val="100000"/>
              <a:buFont typeface="Wingdings" charset="2"/>
              <a:buChar char="Ø"/>
            </a:pPr>
            <a:r>
              <a:rPr lang="fr-FR" b="1" dirty="0">
                <a:solidFill>
                  <a:srgbClr val="800000"/>
                </a:solidFill>
                <a:latin typeface="Arial"/>
                <a:cs typeface="Arial"/>
              </a:rPr>
              <a:t>Afin de justifier le </a:t>
            </a:r>
            <a:r>
              <a:rPr lang="fr-FR" b="1" dirty="0" smtClean="0">
                <a:solidFill>
                  <a:srgbClr val="800000"/>
                </a:solidFill>
                <a:latin typeface="Arial"/>
                <a:cs typeface="Arial"/>
              </a:rPr>
              <a:t>congédiement d’un employé, </a:t>
            </a:r>
            <a:r>
              <a:rPr lang="fr-FR" b="1" dirty="0">
                <a:solidFill>
                  <a:srgbClr val="800000"/>
                </a:solidFill>
                <a:latin typeface="Arial"/>
                <a:cs typeface="Arial"/>
              </a:rPr>
              <a:t>l’employeur peut invoquer le fait que le consentement est fondé sur une erreur puisqu’il n’aurait pas engagé </a:t>
            </a:r>
            <a:r>
              <a:rPr lang="fr-FR" b="1" dirty="0" smtClean="0">
                <a:solidFill>
                  <a:srgbClr val="800000"/>
                </a:solidFill>
                <a:latin typeface="Arial"/>
                <a:cs typeface="Arial"/>
              </a:rPr>
              <a:t>cet employé s’il </a:t>
            </a:r>
            <a:r>
              <a:rPr lang="fr-FR" b="1" dirty="0">
                <a:solidFill>
                  <a:srgbClr val="800000"/>
                </a:solidFill>
                <a:latin typeface="Arial"/>
                <a:cs typeface="Arial"/>
              </a:rPr>
              <a:t>avait su qu’il n’avait pas les qualités requises </a:t>
            </a:r>
            <a:r>
              <a:rPr lang="fr-FR" b="1" dirty="0" smtClean="0">
                <a:solidFill>
                  <a:srgbClr val="800000"/>
                </a:solidFill>
                <a:latin typeface="Arial"/>
                <a:cs typeface="Arial"/>
              </a:rPr>
              <a:t>pour occuper cet emploi.</a:t>
            </a:r>
            <a:endParaRPr b="1" dirty="0">
              <a:solidFill>
                <a:srgbClr val="800000"/>
              </a:solidFill>
              <a:latin typeface="Arial"/>
              <a:ea typeface="Arial"/>
              <a:cs typeface="Arial"/>
              <a:sym typeface="Arial"/>
            </a:endParaRPr>
          </a:p>
          <a:p>
            <a:pPr marL="457200" lvl="0" indent="-349250" algn="l" rtl="0">
              <a:lnSpc>
                <a:spcPct val="115000"/>
              </a:lnSpc>
              <a:spcBef>
                <a:spcPts val="1000"/>
              </a:spcBef>
              <a:spcAft>
                <a:spcPts val="0"/>
              </a:spcAft>
              <a:buClrTx/>
              <a:buSzPct val="100000"/>
              <a:buFont typeface="Wingdings" charset="2"/>
              <a:buChar char="Ø"/>
            </a:pPr>
            <a:r>
              <a:rPr lang="fr-FR" b="1" dirty="0">
                <a:solidFill>
                  <a:srgbClr val="800000"/>
                </a:solidFill>
                <a:latin typeface="Arial"/>
                <a:cs typeface="Arial"/>
              </a:rPr>
              <a:t>Il peut également invoquer le fait que </a:t>
            </a:r>
            <a:r>
              <a:rPr lang="fr-FR" b="1" dirty="0" smtClean="0">
                <a:solidFill>
                  <a:srgbClr val="800000"/>
                </a:solidFill>
                <a:latin typeface="Arial"/>
                <a:cs typeface="Arial"/>
              </a:rPr>
              <a:t>l’employé a </a:t>
            </a:r>
            <a:r>
              <a:rPr lang="fr-FR" b="1" dirty="0">
                <a:solidFill>
                  <a:srgbClr val="800000"/>
                </a:solidFill>
                <a:latin typeface="Arial"/>
                <a:cs typeface="Arial"/>
              </a:rPr>
              <a:t>manqué à son obligation d’honnêteté et de </a:t>
            </a:r>
            <a:r>
              <a:rPr lang="fr-FR" b="1" dirty="0" smtClean="0">
                <a:solidFill>
                  <a:srgbClr val="800000"/>
                </a:solidFill>
                <a:latin typeface="Arial"/>
                <a:cs typeface="Arial"/>
              </a:rPr>
              <a:t>loyauté.</a:t>
            </a:r>
            <a:endParaRPr b="1" dirty="0">
              <a:solidFill>
                <a:srgbClr val="800000"/>
              </a:solidFill>
              <a:latin typeface="Arial"/>
              <a:cs typeface="Arial"/>
            </a:endParaRPr>
          </a:p>
          <a:p>
            <a:pPr marL="457200" lvl="0" indent="-349250" algn="l" rtl="0">
              <a:lnSpc>
                <a:spcPct val="115000"/>
              </a:lnSpc>
              <a:spcBef>
                <a:spcPts val="0"/>
              </a:spcBef>
              <a:spcAft>
                <a:spcPts val="0"/>
              </a:spcAft>
              <a:buClrTx/>
              <a:buSzPct val="100000"/>
              <a:buFont typeface="Wingdings" charset="2"/>
              <a:buChar char="Ø"/>
            </a:pPr>
            <a:r>
              <a:rPr lang="fr-FR" b="1" dirty="0" smtClean="0">
                <a:solidFill>
                  <a:srgbClr val="800000"/>
                </a:solidFill>
                <a:latin typeface="Arial"/>
                <a:cs typeface="Arial"/>
              </a:rPr>
              <a:t>La rupture </a:t>
            </a:r>
            <a:r>
              <a:rPr lang="fr-FR" b="1" dirty="0">
                <a:solidFill>
                  <a:srgbClr val="800000"/>
                </a:solidFill>
                <a:latin typeface="Arial"/>
                <a:cs typeface="Arial"/>
              </a:rPr>
              <a:t>du lien de </a:t>
            </a:r>
            <a:r>
              <a:rPr lang="fr-FR" b="1" dirty="0" smtClean="0">
                <a:solidFill>
                  <a:srgbClr val="800000"/>
                </a:solidFill>
                <a:latin typeface="Arial"/>
                <a:cs typeface="Arial"/>
              </a:rPr>
              <a:t>confiance est suffisante </a:t>
            </a:r>
            <a:r>
              <a:rPr lang="fr-FR" b="1" dirty="0">
                <a:solidFill>
                  <a:srgbClr val="800000"/>
                </a:solidFill>
                <a:latin typeface="Arial"/>
                <a:cs typeface="Arial"/>
              </a:rPr>
              <a:t>pour justifier le congédiement.</a:t>
            </a:r>
            <a:endParaRPr b="1" dirty="0">
              <a:solidFill>
                <a:srgbClr val="800000"/>
              </a:solidFill>
              <a:latin typeface="Arial"/>
              <a:cs typeface="Arial"/>
            </a:endParaRPr>
          </a:p>
          <a:p>
            <a:pPr marL="457200" lvl="0" indent="-349250" algn="l" rtl="0">
              <a:lnSpc>
                <a:spcPct val="115000"/>
              </a:lnSpc>
              <a:spcBef>
                <a:spcPts val="0"/>
              </a:spcBef>
              <a:spcAft>
                <a:spcPts val="0"/>
              </a:spcAft>
              <a:buClrTx/>
              <a:buSzPct val="100000"/>
              <a:buFont typeface="Wingdings" charset="2"/>
              <a:buChar char="Ø"/>
            </a:pPr>
            <a:r>
              <a:rPr lang="fr-FR" b="1" dirty="0">
                <a:solidFill>
                  <a:srgbClr val="800000"/>
                </a:solidFill>
                <a:latin typeface="Arial"/>
                <a:cs typeface="Arial"/>
              </a:rPr>
              <a:t>Il est important pour l’employeur </a:t>
            </a:r>
            <a:r>
              <a:rPr lang="fr-FR" b="1" dirty="0" smtClean="0">
                <a:solidFill>
                  <a:srgbClr val="800000"/>
                </a:solidFill>
                <a:latin typeface="Arial"/>
                <a:cs typeface="Arial"/>
              </a:rPr>
              <a:t>d’agir </a:t>
            </a:r>
            <a:r>
              <a:rPr lang="fr-FR" b="1" dirty="0">
                <a:solidFill>
                  <a:srgbClr val="800000"/>
                </a:solidFill>
                <a:latin typeface="Arial"/>
                <a:cs typeface="Arial"/>
              </a:rPr>
              <a:t>rapidement et d’imposer la mesure adéquate dans les plus brefs délais lorsque </a:t>
            </a:r>
            <a:r>
              <a:rPr lang="fr-FR" b="1" dirty="0" smtClean="0">
                <a:solidFill>
                  <a:srgbClr val="800000"/>
                </a:solidFill>
                <a:latin typeface="Arial"/>
                <a:cs typeface="Arial"/>
              </a:rPr>
              <a:t>l’employeur découvre </a:t>
            </a:r>
            <a:r>
              <a:rPr lang="fr-FR" b="1" dirty="0">
                <a:solidFill>
                  <a:srgbClr val="800000"/>
                </a:solidFill>
                <a:latin typeface="Arial"/>
                <a:cs typeface="Arial"/>
              </a:rPr>
              <a:t>qu’un </a:t>
            </a:r>
            <a:r>
              <a:rPr lang="fr-FR" b="1" dirty="0" smtClean="0">
                <a:solidFill>
                  <a:srgbClr val="800000"/>
                </a:solidFill>
                <a:latin typeface="Arial"/>
                <a:cs typeface="Arial"/>
              </a:rPr>
              <a:t>employé a </a:t>
            </a:r>
            <a:r>
              <a:rPr lang="fr-FR" b="1" dirty="0">
                <a:solidFill>
                  <a:srgbClr val="800000"/>
                </a:solidFill>
                <a:latin typeface="Arial"/>
                <a:cs typeface="Arial"/>
              </a:rPr>
              <a:t>fait une fausse déclaration à l’embauche : sinon, il sera difficile de prétendre qu’il y a rupture du lien de </a:t>
            </a:r>
            <a:r>
              <a:rPr lang="fr-FR" b="1" dirty="0" smtClean="0">
                <a:solidFill>
                  <a:srgbClr val="800000"/>
                </a:solidFill>
                <a:latin typeface="Arial"/>
                <a:cs typeface="Arial"/>
              </a:rPr>
              <a:t>confiance</a:t>
            </a:r>
            <a:r>
              <a:rPr lang="fr-FR" b="1" dirty="0">
                <a:solidFill>
                  <a:srgbClr val="800000"/>
                </a:solidFill>
                <a:latin typeface="Arial"/>
                <a:cs typeface="Arial"/>
              </a:rPr>
              <a:t>.</a:t>
            </a:r>
            <a:endParaRPr b="1" dirty="0">
              <a:solidFill>
                <a:srgbClr val="800000"/>
              </a:solidFill>
              <a:latin typeface="Arial"/>
              <a:cs typeface="Arial"/>
            </a:endParaRPr>
          </a:p>
        </p:txBody>
      </p:sp>
      <p:sp>
        <p:nvSpPr>
          <p:cNvPr id="4" name="Rectangle 21">
            <a:extLst>
              <a:ext uri="{FF2B5EF4-FFF2-40B4-BE49-F238E27FC236}"/>
            </a:extLst>
          </p:cNvPr>
          <p:cNvSpPr txBox="1">
            <a:spLocks noChangeArrowheads="1"/>
          </p:cNvSpPr>
          <p:nvPr/>
        </p:nvSpPr>
        <p:spPr bwMode="auto">
          <a:xfrm>
            <a:off x="7410450" y="6413500"/>
            <a:ext cx="16002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600" b="1" i="0" u="none" strike="noStrike" cap="none">
                <a:solidFill>
                  <a:schemeClr val="bg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fld id="{935560C4-BB71-0E4A-A013-1ABC9393C8E6}" type="slidenum">
              <a:rPr lang="fr-CA" smtClean="0"/>
              <a:pPr>
                <a:defRPr/>
              </a:pPr>
              <a:t>9</a:t>
            </a:fld>
            <a:endParaRPr lang="fr-CA"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TotalTime>
  <Words>2475</Words>
  <Application>Microsoft Macintosh PowerPoint</Application>
  <PresentationFormat>Présentation à l'écran (4:3)</PresentationFormat>
  <Paragraphs>282</Paragraphs>
  <Slides>45</Slides>
  <Notes>35</Notes>
  <HiddenSlides>0</HiddenSlides>
  <MMClips>0</MMClips>
  <ScaleCrop>false</ScaleCrop>
  <HeadingPairs>
    <vt:vector size="4" baseType="variant">
      <vt:variant>
        <vt:lpstr>Thème</vt:lpstr>
      </vt:variant>
      <vt:variant>
        <vt:i4>1</vt:i4>
      </vt:variant>
      <vt:variant>
        <vt:lpstr>Titres des diapositives</vt:lpstr>
      </vt:variant>
      <vt:variant>
        <vt:i4>45</vt:i4>
      </vt:variant>
    </vt:vector>
  </HeadingPairs>
  <TitlesOfParts>
    <vt:vector size="46" baseType="lpstr">
      <vt:lpstr>Ion</vt:lpstr>
      <vt:lpstr>Vol fausse déclaration dénonciation et autres manquements à l’obligation de loyauté.</vt:lpstr>
      <vt:lpstr>Introduction</vt:lpstr>
      <vt:lpstr>Types de manquements reliées à l’obligation de loyauté </vt:lpstr>
      <vt:lpstr>PARTIE I LES MANQUEMENTS À L’EMBAUCHE</vt:lpstr>
      <vt:lpstr>Les droits et obligations des parties</vt:lpstr>
      <vt:lpstr>Les droits et obligations des parties</vt:lpstr>
      <vt:lpstr>Les fausses déclarations à l’embauche  I</vt:lpstr>
      <vt:lpstr>Les fausses déclarations à l’embauche  II</vt:lpstr>
      <vt:lpstr>Motifs pour justifier un congédiement</vt:lpstr>
      <vt:lpstr>Cas vécu de nature médicale</vt:lpstr>
      <vt:lpstr>Cas vécu de nature diverse</vt:lpstr>
      <vt:lpstr>PARTIE II LES MANQUEMENTS EN COURS D’EMPLOI</vt:lpstr>
      <vt:lpstr>Les fausses déclarations et la falsification de documents </vt:lpstr>
      <vt:lpstr>La preuve  </vt:lpstr>
      <vt:lpstr>Les fausses déclarations d’invalidité ou de lésion professionnelle  </vt:lpstr>
      <vt:lpstr>L’occupation d’un autre emploi ou l’exercice d’activités incompatibles</vt:lpstr>
      <vt:lpstr>La falsification de documents</vt:lpstr>
      <vt:lpstr>À retenir</vt:lpstr>
      <vt:lpstr>Le vol et la fraude  I </vt:lpstr>
      <vt:lpstr>Présentation PowerPoint</vt:lpstr>
      <vt:lpstr>Présentation PowerPoint</vt:lpstr>
      <vt:lpstr>À retenir</vt:lpstr>
      <vt:lpstr>Le conflit d’intérêts</vt:lpstr>
      <vt:lpstr>Le conflit d’intérêts d’activités professionnelles </vt:lpstr>
      <vt:lpstr>Le conflit d’intérêts – La relation personnelle</vt:lpstr>
      <vt:lpstr>Le conflit d’intérêts - la gratification</vt:lpstr>
      <vt:lpstr>À retenir</vt:lpstr>
      <vt:lpstr>La critique ou la dénonciation de l’employeur  I </vt:lpstr>
      <vt:lpstr>Présentation PowerPoint</vt:lpstr>
      <vt:lpstr>Présentation PowerPoint</vt:lpstr>
      <vt:lpstr>Présentation PowerPoint</vt:lpstr>
      <vt:lpstr>À retenir</vt:lpstr>
      <vt:lpstr>Le non-respect de la confidentialité</vt:lpstr>
      <vt:lpstr>Le manque de collaboration</vt:lpstr>
      <vt:lpstr>PARTIIE III LES MANQUEMENTS POSTERIEURS A LA FIN DE L’EMPLOI </vt:lpstr>
      <vt:lpstr>L'obligation de loyauté postérieur à l'emploi  </vt:lpstr>
      <vt:lpstr>Étendue et durée de la restriction </vt:lpstr>
      <vt:lpstr>La Responsabilité du nouvel employeur  </vt:lpstr>
      <vt:lpstr>Les clauses de non concurrence </vt:lpstr>
      <vt:lpstr>Clause de non sollicitation</vt:lpstr>
      <vt:lpstr>Présentation PowerPoint</vt:lpstr>
      <vt:lpstr>Présentation PowerPoint</vt:lpstr>
      <vt:lpstr>Présentation PowerPoint</vt:lpstr>
      <vt:lpstr>Présentation PowerPoint</vt:lpstr>
      <vt:lpstr>Présentation PowerPoint</vt:lpstr>
    </vt:vector>
  </TitlesOfParts>
  <Manager/>
  <Company>Université du Québec à Rimouski</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Diapo-5</dc:title>
  <dc:subject>Vol, fausse déclaration, dénonciation et autres manquements à l’obligation de loyauté.</dc:subject>
  <dc:creator>Hélène Montreuil</dc:creator>
  <cp:keywords>Droit du travail</cp:keywords>
  <dc:description>GRH-130-14</dc:description>
  <cp:lastModifiedBy>Micheline Montreuil</cp:lastModifiedBy>
  <cp:revision>70</cp:revision>
  <cp:lastPrinted>2018-12-13T00:52:40Z</cp:lastPrinted>
  <dcterms:modified xsi:type="dcterms:W3CDTF">2019-11-28T09:09:31Z</dcterms:modified>
  <cp:category>Département des sciences de la gestion</cp:category>
</cp:coreProperties>
</file>