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60" r:id="rId7"/>
    <p:sldId id="314" r:id="rId8"/>
    <p:sldId id="315" r:id="rId9"/>
    <p:sldId id="316" r:id="rId10"/>
    <p:sldId id="317" r:id="rId11"/>
    <p:sldId id="318" r:id="rId12"/>
    <p:sldId id="319" r:id="rId13"/>
    <p:sldId id="334" r:id="rId14"/>
    <p:sldId id="320" r:id="rId15"/>
    <p:sldId id="326" r:id="rId16"/>
    <p:sldId id="327" r:id="rId17"/>
    <p:sldId id="328" r:id="rId18"/>
    <p:sldId id="329" r:id="rId19"/>
    <p:sldId id="330" r:id="rId20"/>
    <p:sldId id="331" r:id="rId21"/>
    <p:sldId id="332" r:id="rId22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8" clrIdx="0"/>
  <p:cmAuthor id="2" name="Hugues-O. Blouin" initials="HOB" lastIdx="17" clrIdx="1"/>
  <p:cmAuthor id="3" name="marion.cote@umontreal.ca" initials="ma" lastIdx="1" clrIdx="2">
    <p:extLst>
      <p:ext uri="{19B8F6BF-5375-455C-9EA6-DF929625EA0E}">
        <p15:presenceInfo xmlns:p15="http://schemas.microsoft.com/office/powerpoint/2012/main" userId="S::urn:spo:guest#marion.cote@umontreal.ca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763274-1835-46C6-A410-FB40533F82E5}" v="12" dt="2020-12-14T14:39:18.968"/>
    <p1510:client id="{FF54B27A-4863-55FB-506B-F22344F446E2}" v="2" dt="2020-12-14T14:15:27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4"/>
    <p:restoredTop sz="94740"/>
  </p:normalViewPr>
  <p:slideViewPr>
    <p:cSldViewPr>
      <p:cViewPr varScale="1">
        <p:scale>
          <a:sx n="104" d="100"/>
          <a:sy n="104" d="100"/>
        </p:scale>
        <p:origin x="1014" y="108"/>
      </p:cViewPr>
      <p:guideLst>
        <p:guide orient="horz" pos="14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7A3CF94-20A8-4ED6-A955-5107F0C765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2247E22-7B50-48EF-9785-7FD84F9FE06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266DC87D-FA4A-4D70-A43B-F89E0145C3E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r>
              <a:rPr lang="fr-CA" altLang="fr-FR"/>
              <a:t>©ERPI, tous droits réservés.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0850A8FC-1C69-4386-8C0C-E844D40C73A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D6DB02-B024-4C57-85A6-1DA70786DC68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DD312ED-A75F-49D3-8095-57F584DC83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F5A1DFB-9055-4EB0-BBCD-C57E138A22E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3316" name="Placeholder 4">
            <a:extLst>
              <a:ext uri="{FF2B5EF4-FFF2-40B4-BE49-F238E27FC236}">
                <a16:creationId xmlns:a16="http://schemas.microsoft.com/office/drawing/2014/main" id="{CC9FA520-A8AD-464D-808F-E600F1645B1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561AA65-67B2-4AA1-835C-975E9DF4350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noProof="0"/>
              <a:t>Cliquez pour modifier les styles du texte du masque</a:t>
            </a:r>
          </a:p>
          <a:p>
            <a:pPr lvl="1"/>
            <a:r>
              <a:rPr lang="fr-CA" altLang="fr-FR" noProof="0"/>
              <a:t>Deuxième niveau</a:t>
            </a:r>
          </a:p>
          <a:p>
            <a:pPr lvl="2"/>
            <a:r>
              <a:rPr lang="fr-CA" altLang="fr-FR" noProof="0"/>
              <a:t>Troisième niveau</a:t>
            </a:r>
          </a:p>
          <a:p>
            <a:pPr lvl="3"/>
            <a:r>
              <a:rPr lang="fr-CA" altLang="fr-FR" noProof="0"/>
              <a:t>Quatrième niveau</a:t>
            </a:r>
          </a:p>
          <a:p>
            <a:pPr lvl="4"/>
            <a:r>
              <a:rPr lang="fr-CA" altLang="fr-FR" noProof="0"/>
              <a:t>Cinquième niveau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BA55044-CA9F-4232-B3BA-19359D481EF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r>
              <a:rPr lang="fr-CA" altLang="fr-FR"/>
              <a:t>©ERPI, tous droits réservés.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314AF27B-95C0-4517-8010-20BF35ECF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AC11CF-AF7D-416A-ACC8-3020FDB01DAF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pitchFamily="-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1026">
            <a:extLst>
              <a:ext uri="{FF2B5EF4-FFF2-40B4-BE49-F238E27FC236}">
                <a16:creationId xmlns:a16="http://schemas.microsoft.com/office/drawing/2014/main" id="{A41719E9-BB91-4C68-884D-4D9302CF63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Placeholder 1027">
            <a:extLst>
              <a:ext uri="{FF2B5EF4-FFF2-40B4-BE49-F238E27FC236}">
                <a16:creationId xmlns:a16="http://schemas.microsoft.com/office/drawing/2014/main" id="{CB4E345C-8B14-4ADD-B497-74F505BB8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1026">
            <a:extLst>
              <a:ext uri="{FF2B5EF4-FFF2-40B4-BE49-F238E27FC236}">
                <a16:creationId xmlns:a16="http://schemas.microsoft.com/office/drawing/2014/main" id="{500EEC52-6DA6-4B4E-9133-3BB1976446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0" name="Rectangle 1027">
            <a:extLst>
              <a:ext uri="{FF2B5EF4-FFF2-40B4-BE49-F238E27FC236}">
                <a16:creationId xmlns:a16="http://schemas.microsoft.com/office/drawing/2014/main" id="{F5922A0D-30AB-4EEB-A0BC-BA3B6EF85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4267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ceholder 1026">
            <a:extLst>
              <a:ext uri="{FF2B5EF4-FFF2-40B4-BE49-F238E27FC236}">
                <a16:creationId xmlns:a16="http://schemas.microsoft.com/office/drawing/2014/main" id="{DA16CA97-0A45-433B-A0E1-079C85233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1027">
            <a:extLst>
              <a:ext uri="{FF2B5EF4-FFF2-40B4-BE49-F238E27FC236}">
                <a16:creationId xmlns:a16="http://schemas.microsoft.com/office/drawing/2014/main" id="{16EC0618-5831-473F-9FE1-FFB6AB878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laceholder 1026">
            <a:extLst>
              <a:ext uri="{FF2B5EF4-FFF2-40B4-BE49-F238E27FC236}">
                <a16:creationId xmlns:a16="http://schemas.microsoft.com/office/drawing/2014/main" id="{0AD04B23-F7A8-4F04-93AA-3CF7E3B7CC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1027">
            <a:extLst>
              <a:ext uri="{FF2B5EF4-FFF2-40B4-BE49-F238E27FC236}">
                <a16:creationId xmlns:a16="http://schemas.microsoft.com/office/drawing/2014/main" id="{9DC02296-D6BA-4E33-AAF1-36C9A9257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ceholder 1026">
            <a:extLst>
              <a:ext uri="{FF2B5EF4-FFF2-40B4-BE49-F238E27FC236}">
                <a16:creationId xmlns:a16="http://schemas.microsoft.com/office/drawing/2014/main" id="{7828C051-43C5-48AC-80C9-5E85411209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1027">
            <a:extLst>
              <a:ext uri="{FF2B5EF4-FFF2-40B4-BE49-F238E27FC236}">
                <a16:creationId xmlns:a16="http://schemas.microsoft.com/office/drawing/2014/main" id="{4064B55B-56D7-4D24-AEF0-9A428C93A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laceholder 1026">
            <a:extLst>
              <a:ext uri="{FF2B5EF4-FFF2-40B4-BE49-F238E27FC236}">
                <a16:creationId xmlns:a16="http://schemas.microsoft.com/office/drawing/2014/main" id="{834A97E7-CE14-41CD-982A-C5740E559B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2" name="Rectangle 1027">
            <a:extLst>
              <a:ext uri="{FF2B5EF4-FFF2-40B4-BE49-F238E27FC236}">
                <a16:creationId xmlns:a16="http://schemas.microsoft.com/office/drawing/2014/main" id="{148D55BF-ECA8-47ED-8D41-7BC57321A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Placeholder 1026">
            <a:extLst>
              <a:ext uri="{FF2B5EF4-FFF2-40B4-BE49-F238E27FC236}">
                <a16:creationId xmlns:a16="http://schemas.microsoft.com/office/drawing/2014/main" id="{343E6163-2729-41BB-A1F3-1EF56A345D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0" name="Rectangle 1027">
            <a:extLst>
              <a:ext uri="{FF2B5EF4-FFF2-40B4-BE49-F238E27FC236}">
                <a16:creationId xmlns:a16="http://schemas.microsoft.com/office/drawing/2014/main" id="{9CA83F86-63B2-41C2-B695-728788345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Placeholder 1026">
            <a:extLst>
              <a:ext uri="{FF2B5EF4-FFF2-40B4-BE49-F238E27FC236}">
                <a16:creationId xmlns:a16="http://schemas.microsoft.com/office/drawing/2014/main" id="{8738D47B-1BC9-4B3D-A9D4-1CC779C99D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8" name="Rectangle 1027">
            <a:extLst>
              <a:ext uri="{FF2B5EF4-FFF2-40B4-BE49-F238E27FC236}">
                <a16:creationId xmlns:a16="http://schemas.microsoft.com/office/drawing/2014/main" id="{A51EDE30-DA5C-487E-81A5-1E45F0A1A0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Placeholder 1026">
            <a:extLst>
              <a:ext uri="{FF2B5EF4-FFF2-40B4-BE49-F238E27FC236}">
                <a16:creationId xmlns:a16="http://schemas.microsoft.com/office/drawing/2014/main" id="{C2CB7FC0-2478-44CA-94BE-7B6A95F7F1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6" name="Rectangle 1027">
            <a:extLst>
              <a:ext uri="{FF2B5EF4-FFF2-40B4-BE49-F238E27FC236}">
                <a16:creationId xmlns:a16="http://schemas.microsoft.com/office/drawing/2014/main" id="{B173F7C3-E0D1-4203-8A1E-12EFFEC7D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Placeholder 1026">
            <a:extLst>
              <a:ext uri="{FF2B5EF4-FFF2-40B4-BE49-F238E27FC236}">
                <a16:creationId xmlns:a16="http://schemas.microsoft.com/office/drawing/2014/main" id="{152AD449-B8CF-4EAD-B30B-FB2FA97666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4" name="Rectangle 1027">
            <a:extLst>
              <a:ext uri="{FF2B5EF4-FFF2-40B4-BE49-F238E27FC236}">
                <a16:creationId xmlns:a16="http://schemas.microsoft.com/office/drawing/2014/main" id="{9C6147B8-4A27-42E2-9A13-428B9E0CF2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ceholder 1026">
            <a:extLst>
              <a:ext uri="{FF2B5EF4-FFF2-40B4-BE49-F238E27FC236}">
                <a16:creationId xmlns:a16="http://schemas.microsoft.com/office/drawing/2014/main" id="{24850B23-260F-460F-8436-D0D8F93D76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1027">
            <a:extLst>
              <a:ext uri="{FF2B5EF4-FFF2-40B4-BE49-F238E27FC236}">
                <a16:creationId xmlns:a16="http://schemas.microsoft.com/office/drawing/2014/main" id="{62422A9D-F534-490F-A46A-16DE24CB06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une autre page de partie ou de chapitre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ceholder 1026">
            <a:extLst>
              <a:ext uri="{FF2B5EF4-FFF2-40B4-BE49-F238E27FC236}">
                <a16:creationId xmlns:a16="http://schemas.microsoft.com/office/drawing/2014/main" id="{ED5B63B4-FF3E-40A4-B04D-DBDCC6788E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C3A7F210-EFDC-47D7-8A73-EE28B9D324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1026">
            <a:extLst>
              <a:ext uri="{FF2B5EF4-FFF2-40B4-BE49-F238E27FC236}">
                <a16:creationId xmlns:a16="http://schemas.microsoft.com/office/drawing/2014/main" id="{8EC7988D-450C-4AD0-9DE2-C2413614C4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0" name="Rectangle 1027">
            <a:extLst>
              <a:ext uri="{FF2B5EF4-FFF2-40B4-BE49-F238E27FC236}">
                <a16:creationId xmlns:a16="http://schemas.microsoft.com/office/drawing/2014/main" id="{E89349CA-B1DA-414A-8E42-A0B1A6886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1026">
            <a:extLst>
              <a:ext uri="{FF2B5EF4-FFF2-40B4-BE49-F238E27FC236}">
                <a16:creationId xmlns:a16="http://schemas.microsoft.com/office/drawing/2014/main" id="{477B6525-CDEE-4A30-BF1C-48F575166D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1027">
            <a:extLst>
              <a:ext uri="{FF2B5EF4-FFF2-40B4-BE49-F238E27FC236}">
                <a16:creationId xmlns:a16="http://schemas.microsoft.com/office/drawing/2014/main" id="{2C5F069C-36C7-434E-AF92-6867D96D7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1026">
            <a:extLst>
              <a:ext uri="{FF2B5EF4-FFF2-40B4-BE49-F238E27FC236}">
                <a16:creationId xmlns:a16="http://schemas.microsoft.com/office/drawing/2014/main" id="{AE5A01C2-520E-428B-A333-25566E3F57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1027">
            <a:extLst>
              <a:ext uri="{FF2B5EF4-FFF2-40B4-BE49-F238E27FC236}">
                <a16:creationId xmlns:a16="http://schemas.microsoft.com/office/drawing/2014/main" id="{F57DF252-5C4B-492A-9BCE-D06F59EC7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1026">
            <a:extLst>
              <a:ext uri="{FF2B5EF4-FFF2-40B4-BE49-F238E27FC236}">
                <a16:creationId xmlns:a16="http://schemas.microsoft.com/office/drawing/2014/main" id="{A4F41BB7-6E81-46DA-A477-DC2A9F870E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1027">
            <a:extLst>
              <a:ext uri="{FF2B5EF4-FFF2-40B4-BE49-F238E27FC236}">
                <a16:creationId xmlns:a16="http://schemas.microsoft.com/office/drawing/2014/main" id="{83A1FD62-2945-4EF2-874E-020E9D08D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ceholder 1026">
            <a:extLst>
              <a:ext uri="{FF2B5EF4-FFF2-40B4-BE49-F238E27FC236}">
                <a16:creationId xmlns:a16="http://schemas.microsoft.com/office/drawing/2014/main" id="{43A65153-8A55-4926-9319-6F8ED4C2D2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2" name="Rectangle 1027">
            <a:extLst>
              <a:ext uri="{FF2B5EF4-FFF2-40B4-BE49-F238E27FC236}">
                <a16:creationId xmlns:a16="http://schemas.microsoft.com/office/drawing/2014/main" id="{2B133EC7-3D22-42C1-8A72-85415973B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1026">
            <a:extLst>
              <a:ext uri="{FF2B5EF4-FFF2-40B4-BE49-F238E27FC236}">
                <a16:creationId xmlns:a16="http://schemas.microsoft.com/office/drawing/2014/main" id="{500EEC52-6DA6-4B4E-9133-3BB1976446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0" name="Rectangle 1027">
            <a:extLst>
              <a:ext uri="{FF2B5EF4-FFF2-40B4-BE49-F238E27FC236}">
                <a16:creationId xmlns:a16="http://schemas.microsoft.com/office/drawing/2014/main" id="{F5922A0D-30AB-4EEB-A0BC-BA3B6EF85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EC1788-BFA4-492C-94D3-74C0BE4713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95DE-98B7-4C34-86F5-EB05E1D2FA0F}" type="datetime1">
              <a:rPr lang="fr-CA" altLang="fr-FR"/>
              <a:pPr>
                <a:defRPr/>
              </a:pPr>
              <a:t>13/06/23</a:t>
            </a:fld>
            <a:endParaRPr lang="de-DE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6A7232-0ED2-469F-A6F4-6B9ECF0AD3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EDAB63-EBBE-4763-AE7F-4B2F237617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4E4FB-9A8F-4AAC-92C8-C41E9311778D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23471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7B8001-5921-4D53-89AC-E89C3AAF0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5B37B-221B-49D6-9B5F-D9C1AC5978F5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C50E8C-D655-4EA9-BBF4-90556C9C4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A3579E-7098-4F9D-BB09-1CD06A3F4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90E10-12FD-42AE-A582-BF6B9A759D4F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2117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3497D7-E068-4002-AB0B-7791E745A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F13EE-0F7D-4594-B752-0717D92E38DE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9A84C4-B5A8-40EB-A91C-AB97C5B2A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373502-7F39-47C9-AC83-9FEC9000BD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F274B-7E73-44FA-AD0B-3441C36E6A6B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79266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F8ABE4-3F32-42A0-9F79-BC686D96F8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B7D46-0AB1-4646-90D9-8968107539E1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F15374-82E6-463D-B85A-E3BC3E622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09FCF7-9646-4273-9B77-398039E36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3E4AA-063D-492E-AF8A-6B8EAA3E7058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26167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25CA66-B71E-4624-A430-493439F475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CF86D-9651-4FA0-9E37-8BAAA2F51159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110D57-8078-478C-99CD-8C59FC6623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2B5713-9A27-4D0D-B90D-ADD1091DC5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A2FA3-8BB4-4E16-AF8E-2C53490881EE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14250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C31878-EB91-4AC9-9019-1BE8C288E9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1D4C4-D776-40C1-B776-0D5B48C07092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41F44-98E0-467F-AAAD-A3A901C55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5491DB-A1B9-4EE7-8EBE-577C3A43D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3FC68-5D82-44BE-AB69-D8F3486BE88A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84878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A1309F-F8E6-4A94-A19A-41A9B7724A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35F3B-8167-45B0-8439-D47517B4EDF3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DF0F42C-C11F-4AE1-BC88-C378386CEA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4D883F3-9135-4F4E-96BE-D3A9C3BED6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FF876-3A3A-4659-BD1D-F5D3FD03F785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98975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E7E65C6-3DAC-499C-9D54-507F793D69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D14B8-B987-4DA9-BA15-9A1BE0FD799D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4CC32D-4006-4AC8-A314-382579ECDD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8EBB97-CA9F-41B1-A186-5CDD0BC794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ED993-E7FE-4D84-B9BC-D7B5210027BC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04144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71CACF6-EA1B-4AD1-8FB3-6C37631C38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2C172-F879-41BC-BA4B-E2D07BA30E66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B00A07-4E33-4DC0-B1DD-8E0C15DD21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095EB5-496F-4A5F-A908-AABF442D35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41054-F628-47BB-883C-A892BBE3B084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51119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3FC698-90B1-4F23-B5CB-8C32CBE5E9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5DACC-1FF8-4FD3-BE4E-A1AE0265452B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6F23A9-C5C2-4111-A7C1-1EEE1A5B2E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3D878-5B93-4D23-83CF-958B0652F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33D6E-212F-4F7D-AF05-FCCB0333C026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6299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88B16-AE29-4360-B4A5-71C388E290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54D46-88F8-42C8-858D-3893B31304D0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1FAC7B-5CBE-4850-B8D6-7E98715ADA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963EE6-FA33-4E96-B18A-B8CD2A6EBD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D4272-8917-42C4-B2BC-CAAEAB7FDA2D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46985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ACE4C2B-B906-449D-A3B6-798AA2CC4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D3DBDE5-0237-4C6B-ADBC-4D64BD8D7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B15DDE16-9C88-4F8A-9564-E6E76A4BEB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Osaka" panose="020B0600000000000000" pitchFamily="34" charset="-128"/>
              </a:defRPr>
            </a:lvl1pPr>
          </a:lstStyle>
          <a:p>
            <a:pPr>
              <a:defRPr/>
            </a:pPr>
            <a:fld id="{A42EC1EA-9E38-4E7F-802A-C011ED518186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24FF14B7-0DD5-428B-B2FA-605C1731F0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58CAE89F-4153-4BCB-8D08-0FF606BBE1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-128"/>
              </a:defRPr>
            </a:lvl1pPr>
          </a:lstStyle>
          <a:p>
            <a:fld id="{0F1589DE-257B-41B8-AAAC-9FD4DC5F8D6A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>
            <a:extLst>
              <a:ext uri="{FF2B5EF4-FFF2-40B4-BE49-F238E27FC236}">
                <a16:creationId xmlns:a16="http://schemas.microsoft.com/office/drawing/2014/main" id="{8B80A888-0F84-4F14-A4FD-97ED6AAC2BC1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38832D2-D465-40BB-94CD-EA0BADE70DF2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1747" name="Placeholder 1030">
            <a:extLst>
              <a:ext uri="{FF2B5EF4-FFF2-40B4-BE49-F238E27FC236}">
                <a16:creationId xmlns:a16="http://schemas.microsoft.com/office/drawing/2014/main" id="{1F011DA4-E939-46A9-A000-74520832D0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fr-CA" altLang="fr-FR" sz="2400" b="1" dirty="0">
                <a:solidFill>
                  <a:srgbClr val="333366"/>
                </a:solidFill>
              </a:rPr>
              <a:t>Du recrutement 1.0 au recrutement 4.0</a:t>
            </a:r>
          </a:p>
        </p:txBody>
      </p:sp>
      <p:sp>
        <p:nvSpPr>
          <p:cNvPr id="31748" name="Placeholder 2">
            <a:extLst>
              <a:ext uri="{FF2B5EF4-FFF2-40B4-BE49-F238E27FC236}">
                <a16:creationId xmlns:a16="http://schemas.microsoft.com/office/drawing/2014/main" id="{85FE8EF1-D30D-4AF3-A7A1-9819AC5D4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5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RECRUTEMENT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ET LA FIDÉLISATION DES EMPLOYÉS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1749" name="ZoneTexte 5">
            <a:extLst>
              <a:ext uri="{FF2B5EF4-FFF2-40B4-BE49-F238E27FC236}">
                <a16:creationId xmlns:a16="http://schemas.microsoft.com/office/drawing/2014/main" id="{F107A1A1-0769-4E13-897B-754903198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1750" name="Placeholder 2">
            <a:extLst>
              <a:ext uri="{FF2B5EF4-FFF2-40B4-BE49-F238E27FC236}">
                <a16:creationId xmlns:a16="http://schemas.microsoft.com/office/drawing/2014/main" id="{BB73AADC-1A55-4E45-89EA-844C808C0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200" b="1">
                <a:solidFill>
                  <a:schemeClr val="tx2"/>
                </a:solidFill>
                <a:ea typeface="ヒラギノ角ゴ Pro W3" charset="-128"/>
              </a:rPr>
              <a:t>5.2</a:t>
            </a:r>
            <a:r>
              <a:rPr lang="en-US" altLang="fr-FR" sz="1200">
                <a:solidFill>
                  <a:schemeClr val="tx2"/>
                </a:solidFill>
                <a:ea typeface="ヒラギノ角ゴ Pro W3" charset="-128"/>
              </a:rPr>
              <a:t> SUITE</a:t>
            </a: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B16087E5-8CB3-41C0-8BEE-D5EDB48D3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384" y="1714337"/>
            <a:ext cx="4017966" cy="448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8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>
            <a:extLst>
              <a:ext uri="{FF2B5EF4-FFF2-40B4-BE49-F238E27FC236}">
                <a16:creationId xmlns:a16="http://schemas.microsoft.com/office/drawing/2014/main" id="{ED353B03-90DF-44D0-A023-F8DBABE0E889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2F8821C-4A87-4C25-AB3D-6462E3BB5641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3795" name="Placeholder 1030">
            <a:extLst>
              <a:ext uri="{FF2B5EF4-FFF2-40B4-BE49-F238E27FC236}">
                <a16:creationId xmlns:a16="http://schemas.microsoft.com/office/drawing/2014/main" id="{1BAB3BCB-2A22-4B7A-9C71-A76CC891D6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fr-CA" altLang="fr-FR" sz="2400" b="1">
                <a:solidFill>
                  <a:srgbClr val="333366"/>
                </a:solidFill>
              </a:rPr>
              <a:t>5.3 Les aspects à considérer dans le processus </a:t>
            </a:r>
            <a:br>
              <a:rPr lang="fr-CA" altLang="fr-FR" sz="2400" b="1">
                <a:solidFill>
                  <a:srgbClr val="333366"/>
                </a:solidFill>
              </a:rPr>
            </a:br>
            <a:r>
              <a:rPr lang="fr-CA" altLang="fr-FR" sz="2400" b="1">
                <a:solidFill>
                  <a:srgbClr val="333366"/>
                </a:solidFill>
              </a:rPr>
              <a:t>      de recrutement</a:t>
            </a:r>
          </a:p>
        </p:txBody>
      </p:sp>
      <p:sp>
        <p:nvSpPr>
          <p:cNvPr id="33796" name="Placeholder 2">
            <a:extLst>
              <a:ext uri="{FF2B5EF4-FFF2-40B4-BE49-F238E27FC236}">
                <a16:creationId xmlns:a16="http://schemas.microsoft.com/office/drawing/2014/main" id="{7287C80D-2AB1-45AA-A508-64D0E1208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5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RECRUTEMENT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ET LA FIDÉLISATION DES EMPLOYÉS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3797" name="ZoneTexte 5">
            <a:extLst>
              <a:ext uri="{FF2B5EF4-FFF2-40B4-BE49-F238E27FC236}">
                <a16:creationId xmlns:a16="http://schemas.microsoft.com/office/drawing/2014/main" id="{754D5987-4361-420B-B578-0AE895D0F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3798" name="Placeholder 2">
            <a:extLst>
              <a:ext uri="{FF2B5EF4-FFF2-40B4-BE49-F238E27FC236}">
                <a16:creationId xmlns:a16="http://schemas.microsoft.com/office/drawing/2014/main" id="{2E6BE367-E4F9-4560-84F1-19170AFA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fr-FR" sz="1200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3799" name="AutoShape 6">
            <a:extLst>
              <a:ext uri="{FF2B5EF4-FFF2-40B4-BE49-F238E27FC236}">
                <a16:creationId xmlns:a16="http://schemas.microsoft.com/office/drawing/2014/main" id="{5422174D-1600-4157-B604-49F91D982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2205038"/>
            <a:ext cx="3743325" cy="4017962"/>
          </a:xfrm>
          <a:prstGeom prst="rightArrowCallout">
            <a:avLst>
              <a:gd name="adj1" fmla="val 25005"/>
              <a:gd name="adj2" fmla="val 25005"/>
              <a:gd name="adj3" fmla="val 16676"/>
              <a:gd name="adj4" fmla="val 66667"/>
            </a:avLst>
          </a:prstGeom>
          <a:solidFill>
            <a:srgbClr val="9FB8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3800" name="AutoShape 7">
            <a:extLst>
              <a:ext uri="{FF2B5EF4-FFF2-40B4-BE49-F238E27FC236}">
                <a16:creationId xmlns:a16="http://schemas.microsoft.com/office/drawing/2014/main" id="{3476CBF9-3ECC-45B9-9318-705A10566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2205038"/>
            <a:ext cx="4030662" cy="4017962"/>
          </a:xfrm>
          <a:prstGeom prst="rightArrowCallout">
            <a:avLst>
              <a:gd name="adj1" fmla="val 26519"/>
              <a:gd name="adj2" fmla="val 26519"/>
              <a:gd name="adj3" fmla="val 16668"/>
              <a:gd name="adj4" fmla="val 66667"/>
            </a:avLst>
          </a:prstGeom>
          <a:solidFill>
            <a:srgbClr val="D2D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3801" name="Rectangle 8">
            <a:extLst>
              <a:ext uri="{FF2B5EF4-FFF2-40B4-BE49-F238E27FC236}">
                <a16:creationId xmlns:a16="http://schemas.microsoft.com/office/drawing/2014/main" id="{1BEF3E76-70B2-420A-B9AD-8E5BD2E74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205038"/>
            <a:ext cx="2519362" cy="4017962"/>
          </a:xfrm>
          <a:prstGeom prst="rect">
            <a:avLst/>
          </a:prstGeom>
          <a:solidFill>
            <a:srgbClr val="F0F2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3802" name="Text Box 9">
            <a:extLst>
              <a:ext uri="{FF2B5EF4-FFF2-40B4-BE49-F238E27FC236}">
                <a16:creationId xmlns:a16="http://schemas.microsoft.com/office/drawing/2014/main" id="{7DF5D74E-57AE-41C6-9197-61CB50278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263775"/>
            <a:ext cx="2233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000" b="1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Les politiques de l’entreprise</a:t>
            </a:r>
            <a:br>
              <a:rPr lang="fr-CA" altLang="fr-FR" sz="2000" b="1" u="sng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fr-CA" altLang="fr-FR" sz="1400" b="1">
              <a:solidFill>
                <a:srgbClr val="333366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3803" name="Text Box 10">
            <a:extLst>
              <a:ext uri="{FF2B5EF4-FFF2-40B4-BE49-F238E27FC236}">
                <a16:creationId xmlns:a16="http://schemas.microsoft.com/office/drawing/2014/main" id="{2911262E-28C1-49B5-A51A-E54C9689F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450" y="2263775"/>
            <a:ext cx="2590800" cy="1600200"/>
          </a:xfrm>
          <a:prstGeom prst="rect">
            <a:avLst/>
          </a:prstGeom>
          <a:noFill/>
          <a:ln w="9525">
            <a:solidFill>
              <a:srgbClr val="D2DA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000" b="1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Les conditions socioéconomiques et le marché du travail</a:t>
            </a:r>
            <a:br>
              <a:rPr lang="fr-CA" altLang="fr-FR" sz="2000" b="1" u="sng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fr-CA" altLang="fr-FR" sz="1800" b="1">
              <a:solidFill>
                <a:srgbClr val="333366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3804" name="Text Box 11">
            <a:extLst>
              <a:ext uri="{FF2B5EF4-FFF2-40B4-BE49-F238E27FC236}">
                <a16:creationId xmlns:a16="http://schemas.microsoft.com/office/drawing/2014/main" id="{03CB0C0B-6159-4430-A15E-2BE9234FB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263775"/>
            <a:ext cx="2230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000" b="1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Les contraintes juridiques</a:t>
            </a:r>
          </a:p>
        </p:txBody>
      </p:sp>
      <p:sp>
        <p:nvSpPr>
          <p:cNvPr id="33805" name="Text Box 13">
            <a:extLst>
              <a:ext uri="{FF2B5EF4-FFF2-40B4-BE49-F238E27FC236}">
                <a16:creationId xmlns:a16="http://schemas.microsoft.com/office/drawing/2014/main" id="{68A6A12B-CCD6-4A7A-B908-950ECB025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722688"/>
            <a:ext cx="2374900" cy="2298700"/>
          </a:xfrm>
          <a:prstGeom prst="rect">
            <a:avLst/>
          </a:prstGeom>
          <a:noFill/>
          <a:ln w="9525">
            <a:solidFill>
              <a:srgbClr val="D2DA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Les cas de pénurie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fr-CA" altLang="fr-FR" sz="1400">
              <a:solidFill>
                <a:srgbClr val="333366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Les partenariats avec les établissements d’enseignement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endParaRPr lang="fr-CA" altLang="fr-FR" sz="1400">
              <a:solidFill>
                <a:srgbClr val="333366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La diversité culturelle sur le marché du travail qui requiert une diversité des moyens de recrutement</a:t>
            </a:r>
            <a:endParaRPr lang="fr-CA" altLang="fr-FR" sz="1800">
              <a:solidFill>
                <a:srgbClr val="333366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3806" name="Text Box 14">
            <a:extLst>
              <a:ext uri="{FF2B5EF4-FFF2-40B4-BE49-F238E27FC236}">
                <a16:creationId xmlns:a16="http://schemas.microsoft.com/office/drawing/2014/main" id="{679EB42D-4C19-4BD1-94B6-2F40E38AE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3722688"/>
            <a:ext cx="2374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Les politiques existantes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fr-CA" altLang="fr-FR" sz="1400">
              <a:solidFill>
                <a:srgbClr val="333366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Les normes et les valeurs prépondérantes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endParaRPr lang="fr-CA" altLang="fr-FR" sz="1400">
              <a:solidFill>
                <a:srgbClr val="333366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 contexte </a:t>
            </a:r>
            <a:b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 l’entreprise</a:t>
            </a:r>
          </a:p>
        </p:txBody>
      </p:sp>
      <p:sp>
        <p:nvSpPr>
          <p:cNvPr id="33807" name="Text Box 15">
            <a:extLst>
              <a:ext uri="{FF2B5EF4-FFF2-40B4-BE49-F238E27FC236}">
                <a16:creationId xmlns:a16="http://schemas.microsoft.com/office/drawing/2014/main" id="{40B47CD2-1FEA-4CD0-9DFA-FAFD8C411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3722688"/>
            <a:ext cx="22304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L’équité en matière d’emploi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fr-CA" altLang="fr-FR" sz="1400">
              <a:solidFill>
                <a:srgbClr val="333366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Les chartes des droits et libertés canadienne </a:t>
            </a:r>
            <a:b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et québécoise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6">
            <a:extLst>
              <a:ext uri="{FF2B5EF4-FFF2-40B4-BE49-F238E27FC236}">
                <a16:creationId xmlns:a16="http://schemas.microsoft.com/office/drawing/2014/main" id="{D8CF9520-8991-4EDB-B940-46D476548D07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F8FBD53-CD43-488E-ACCD-5B9529263697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6083" name="Placeholder 1030">
            <a:extLst>
              <a:ext uri="{FF2B5EF4-FFF2-40B4-BE49-F238E27FC236}">
                <a16:creationId xmlns:a16="http://schemas.microsoft.com/office/drawing/2014/main" id="{2F9983E0-5C90-4198-B68F-027F6695FB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1727200"/>
          </a:xfrm>
        </p:spPr>
        <p:txBody>
          <a:bodyPr anchor="t"/>
          <a:lstStyle/>
          <a:p>
            <a:pPr algn="l" eaLnBrk="1" hangingPunct="1"/>
            <a:r>
              <a:rPr lang="fr-CA" altLang="fr-FR" sz="2400" b="1">
                <a:solidFill>
                  <a:srgbClr val="333366"/>
                </a:solidFill>
              </a:rPr>
              <a:t>5.4 Les actions organisationnelles </a:t>
            </a:r>
            <a:br>
              <a:rPr lang="fr-CA" altLang="fr-FR" sz="2400" b="1">
                <a:solidFill>
                  <a:srgbClr val="333366"/>
                </a:solidFill>
              </a:rPr>
            </a:br>
            <a:r>
              <a:rPr lang="fr-CA" altLang="fr-FR" sz="2400" b="1">
                <a:solidFill>
                  <a:srgbClr val="333366"/>
                </a:solidFill>
              </a:rPr>
              <a:t>      visant à favoriser le recrutement</a:t>
            </a:r>
          </a:p>
        </p:txBody>
      </p:sp>
      <p:sp>
        <p:nvSpPr>
          <p:cNvPr id="46084" name="Placeholder 2">
            <a:extLst>
              <a:ext uri="{FF2B5EF4-FFF2-40B4-BE49-F238E27FC236}">
                <a16:creationId xmlns:a16="http://schemas.microsoft.com/office/drawing/2014/main" id="{179E1080-699D-47A7-80A1-0F7E6AEC2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5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RECRUTEMENT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ET LA FIDÉLISATION DES EMPLOYÉS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6085" name="ZoneTexte 5">
            <a:extLst>
              <a:ext uri="{FF2B5EF4-FFF2-40B4-BE49-F238E27FC236}">
                <a16:creationId xmlns:a16="http://schemas.microsoft.com/office/drawing/2014/main" id="{8F295063-1618-466B-BFC0-E7D97742E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46086" name="Placeholder 2">
            <a:extLst>
              <a:ext uri="{FF2B5EF4-FFF2-40B4-BE49-F238E27FC236}">
                <a16:creationId xmlns:a16="http://schemas.microsoft.com/office/drawing/2014/main" id="{ACC41D0F-6127-4ACF-8FCB-F3CEB5818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fr-FR" sz="1200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46087" name="Espace réservé du contenu 3">
            <a:extLst>
              <a:ext uri="{FF2B5EF4-FFF2-40B4-BE49-F238E27FC236}">
                <a16:creationId xmlns:a16="http://schemas.microsoft.com/office/drawing/2014/main" id="{A6025AFF-48B2-46F8-8837-E3D561B6F4A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276475"/>
            <a:ext cx="626427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>
            <a:extLst>
              <a:ext uri="{FF2B5EF4-FFF2-40B4-BE49-F238E27FC236}">
                <a16:creationId xmlns:a16="http://schemas.microsoft.com/office/drawing/2014/main" id="{E4EB2525-C0A7-4E76-A003-327DBBC228C9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2498D3CC-0F39-4227-BC03-A78582B6E89B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8131" name="Placeholder 1030">
            <a:extLst>
              <a:ext uri="{FF2B5EF4-FFF2-40B4-BE49-F238E27FC236}">
                <a16:creationId xmlns:a16="http://schemas.microsoft.com/office/drawing/2014/main" id="{DD8F1320-719E-465F-9E95-DF1761F4B3A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1727200"/>
          </a:xfrm>
        </p:spPr>
        <p:txBody>
          <a:bodyPr anchor="t"/>
          <a:lstStyle/>
          <a:p>
            <a:pPr algn="l" eaLnBrk="1" hangingPunct="1"/>
            <a:r>
              <a:rPr lang="fr-CA" altLang="fr-FR" sz="2400" b="1">
                <a:solidFill>
                  <a:srgbClr val="333366"/>
                </a:solidFill>
              </a:rPr>
              <a:t>5.5 Les stratégies d’attraction </a:t>
            </a:r>
            <a:br>
              <a:rPr lang="fr-CA" altLang="fr-FR" sz="2400" b="1">
                <a:solidFill>
                  <a:srgbClr val="333366"/>
                </a:solidFill>
              </a:rPr>
            </a:br>
            <a:r>
              <a:rPr lang="fr-CA" altLang="fr-FR" sz="2400" b="1">
                <a:solidFill>
                  <a:srgbClr val="333366"/>
                </a:solidFill>
              </a:rPr>
              <a:t>      et de fidélisation des employés</a:t>
            </a:r>
          </a:p>
        </p:txBody>
      </p:sp>
      <p:sp>
        <p:nvSpPr>
          <p:cNvPr id="48132" name="Placeholder 2">
            <a:extLst>
              <a:ext uri="{FF2B5EF4-FFF2-40B4-BE49-F238E27FC236}">
                <a16:creationId xmlns:a16="http://schemas.microsoft.com/office/drawing/2014/main" id="{4D248537-102C-452B-BD0D-FBCEA84F9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5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RECRUTEMENT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ET LA FIDÉLISATION DES EMPLOYÉS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8133" name="ZoneTexte 5">
            <a:extLst>
              <a:ext uri="{FF2B5EF4-FFF2-40B4-BE49-F238E27FC236}">
                <a16:creationId xmlns:a16="http://schemas.microsoft.com/office/drawing/2014/main" id="{7EEA3429-66D6-479C-9398-51A2A3D57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48134" name="Placeholder 2">
            <a:extLst>
              <a:ext uri="{FF2B5EF4-FFF2-40B4-BE49-F238E27FC236}">
                <a16:creationId xmlns:a16="http://schemas.microsoft.com/office/drawing/2014/main" id="{65A0B56A-797F-4A47-9BCD-865C30F5B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fr-FR" sz="1200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8135" name="AutoShape 6">
            <a:extLst>
              <a:ext uri="{FF2B5EF4-FFF2-40B4-BE49-F238E27FC236}">
                <a16:creationId xmlns:a16="http://schemas.microsoft.com/office/drawing/2014/main" id="{974E3DAB-D61F-4991-86E6-DB89EFA38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2420938"/>
            <a:ext cx="5610225" cy="1223962"/>
          </a:xfrm>
          <a:prstGeom prst="roundRect">
            <a:avLst>
              <a:gd name="adj" fmla="val 16667"/>
            </a:avLst>
          </a:prstGeom>
          <a:solidFill>
            <a:srgbClr val="9FB8CD"/>
          </a:solidFill>
          <a:ln>
            <a:noFill/>
          </a:ln>
          <a:effectLst>
            <a:outerShdw dist="25400" dir="5400000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1313" indent="-341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400" b="1" dirty="0">
                <a:ea typeface="ＭＳ Ｐゴシック" panose="020B0600070205080204" pitchFamily="34" charset="-128"/>
              </a:rPr>
              <a:t>Comprendre les causes </a:t>
            </a:r>
            <a:br>
              <a:rPr lang="fr-CA" altLang="fr-FR" sz="2400" b="1" dirty="0">
                <a:ea typeface="ＭＳ Ｐゴシック" panose="020B0600070205080204" pitchFamily="34" charset="-128"/>
              </a:rPr>
            </a:br>
            <a:r>
              <a:rPr lang="fr-CA" altLang="fr-FR" sz="2400" b="1" dirty="0">
                <a:ea typeface="ＭＳ Ｐゴシック" panose="020B0600070205080204" pitchFamily="34" charset="-128"/>
              </a:rPr>
              <a:t>du roulement des RH</a:t>
            </a:r>
          </a:p>
        </p:txBody>
      </p:sp>
      <p:sp>
        <p:nvSpPr>
          <p:cNvPr id="48136" name="AutoShape 8">
            <a:extLst>
              <a:ext uri="{FF2B5EF4-FFF2-40B4-BE49-F238E27FC236}">
                <a16:creationId xmlns:a16="http://schemas.microsoft.com/office/drawing/2014/main" id="{27AE119B-2E0C-433A-9274-1A80B251F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4078288"/>
            <a:ext cx="5610225" cy="1727200"/>
          </a:xfrm>
          <a:prstGeom prst="roundRect">
            <a:avLst>
              <a:gd name="adj" fmla="val 16667"/>
            </a:avLst>
          </a:prstGeom>
          <a:solidFill>
            <a:srgbClr val="D2DA7A"/>
          </a:solidFill>
          <a:ln>
            <a:noFill/>
          </a:ln>
          <a:effectLst>
            <a:outerShdw dist="25400" dir="5400000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1313" indent="-341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400" b="1" dirty="0">
                <a:ea typeface="ＭＳ Ｐゴシック" panose="020B0600070205080204" pitchFamily="34" charset="-128"/>
              </a:rPr>
              <a:t>Réduire les besoins </a:t>
            </a:r>
            <a:br>
              <a:rPr lang="fr-CA" altLang="fr-FR" sz="2400" b="1" dirty="0">
                <a:ea typeface="ＭＳ Ｐゴシック" panose="020B0600070205080204" pitchFamily="34" charset="-128"/>
              </a:rPr>
            </a:br>
            <a:r>
              <a:rPr lang="fr-CA" altLang="fr-FR" sz="2400" b="1" dirty="0">
                <a:ea typeface="ＭＳ Ｐゴシック" panose="020B0600070205080204" pitchFamily="34" charset="-128"/>
              </a:rPr>
              <a:t>en matière de recrutement </a:t>
            </a:r>
            <a:br>
              <a:rPr lang="fr-CA" altLang="fr-FR" sz="2400" b="1" dirty="0">
                <a:ea typeface="ＭＳ Ｐゴシック" panose="020B0600070205080204" pitchFamily="34" charset="-128"/>
              </a:rPr>
            </a:br>
            <a:r>
              <a:rPr lang="fr-CA" altLang="fr-FR" sz="2400" b="1" dirty="0">
                <a:ea typeface="ＭＳ Ｐゴシック" panose="020B0600070205080204" pitchFamily="34" charset="-128"/>
              </a:rPr>
              <a:t>par la fidélisation des employés</a:t>
            </a:r>
          </a:p>
        </p:txBody>
      </p:sp>
      <p:sp>
        <p:nvSpPr>
          <p:cNvPr id="48137" name="AutoShape 10">
            <a:extLst>
              <a:ext uri="{FF2B5EF4-FFF2-40B4-BE49-F238E27FC236}">
                <a16:creationId xmlns:a16="http://schemas.microsoft.com/office/drawing/2014/main" id="{67834151-07FD-4F2F-9377-4D526D59C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8" y="3463925"/>
            <a:ext cx="1223962" cy="86518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F8BB"/>
              </a:gs>
              <a:gs pos="30000">
                <a:srgbClr val="FFF69D"/>
              </a:gs>
              <a:gs pos="45000">
                <a:srgbClr val="FFF693"/>
              </a:gs>
              <a:gs pos="55000">
                <a:srgbClr val="FFF693"/>
              </a:gs>
              <a:gs pos="73000">
                <a:srgbClr val="FFF69D"/>
              </a:gs>
              <a:gs pos="100000">
                <a:srgbClr val="FFF8BB"/>
              </a:gs>
            </a:gsLst>
            <a:lin ang="900000" scaled="1"/>
          </a:gradFill>
          <a:ln w="9525">
            <a:solidFill>
              <a:srgbClr val="F0F2DB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6">
            <a:extLst>
              <a:ext uri="{FF2B5EF4-FFF2-40B4-BE49-F238E27FC236}">
                <a16:creationId xmlns:a16="http://schemas.microsoft.com/office/drawing/2014/main" id="{4A4A3FB6-9293-4422-B01D-DA665C14CAC6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6F517A1-8255-4087-9D48-E7A2E3EFE798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50179" name="Placeholder 1030">
            <a:extLst>
              <a:ext uri="{FF2B5EF4-FFF2-40B4-BE49-F238E27FC236}">
                <a16:creationId xmlns:a16="http://schemas.microsoft.com/office/drawing/2014/main" id="{68D3854C-6000-435D-B4C7-A1AE1780CB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1727200"/>
          </a:xfrm>
        </p:spPr>
        <p:txBody>
          <a:bodyPr anchor="t"/>
          <a:lstStyle/>
          <a:p>
            <a:pPr algn="l" eaLnBrk="1" hangingPunct="1"/>
            <a:r>
              <a:rPr lang="fr-CA" altLang="fr-FR" sz="2400" b="1">
                <a:solidFill>
                  <a:srgbClr val="333366"/>
                </a:solidFill>
              </a:rPr>
              <a:t>Comprendre les causes du roulement</a:t>
            </a:r>
          </a:p>
        </p:txBody>
      </p:sp>
      <p:sp>
        <p:nvSpPr>
          <p:cNvPr id="50180" name="Placeholder 2">
            <a:extLst>
              <a:ext uri="{FF2B5EF4-FFF2-40B4-BE49-F238E27FC236}">
                <a16:creationId xmlns:a16="http://schemas.microsoft.com/office/drawing/2014/main" id="{370C87C3-2FDB-4C68-B233-E0BF0223A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5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RECRUTEMENT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ET LA FIDÉLISATION DES EMPLOYÉS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0181" name="ZoneTexte 5">
            <a:extLst>
              <a:ext uri="{FF2B5EF4-FFF2-40B4-BE49-F238E27FC236}">
                <a16:creationId xmlns:a16="http://schemas.microsoft.com/office/drawing/2014/main" id="{8D170E01-A6F9-4B80-BE42-44BDC68AE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50182" name="Placeholder 2">
            <a:extLst>
              <a:ext uri="{FF2B5EF4-FFF2-40B4-BE49-F238E27FC236}">
                <a16:creationId xmlns:a16="http://schemas.microsoft.com/office/drawing/2014/main" id="{7DAE5F51-26B4-43E2-80A8-A3AEC71C2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200" b="1">
                <a:solidFill>
                  <a:schemeClr val="tx2"/>
                </a:solidFill>
                <a:ea typeface="ヒラギノ角ゴ Pro W3" charset="-128"/>
              </a:rPr>
              <a:t>5.5 </a:t>
            </a:r>
            <a:r>
              <a:rPr lang="en-US" altLang="fr-FR" sz="1200">
                <a:solidFill>
                  <a:schemeClr val="tx2"/>
                </a:solidFill>
                <a:ea typeface="ヒラギノ角ゴ Pro W3" charset="-128"/>
              </a:rPr>
              <a:t>SUITE</a:t>
            </a:r>
          </a:p>
        </p:txBody>
      </p:sp>
      <p:pic>
        <p:nvPicPr>
          <p:cNvPr id="50183" name="Image 2">
            <a:extLst>
              <a:ext uri="{FF2B5EF4-FFF2-40B4-BE49-F238E27FC236}">
                <a16:creationId xmlns:a16="http://schemas.microsoft.com/office/drawing/2014/main" id="{14CA7116-144A-4E40-B6DC-2FD263752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73" y="1713724"/>
            <a:ext cx="5527253" cy="444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6">
            <a:extLst>
              <a:ext uri="{FF2B5EF4-FFF2-40B4-BE49-F238E27FC236}">
                <a16:creationId xmlns:a16="http://schemas.microsoft.com/office/drawing/2014/main" id="{04BF9105-E9FE-48FE-9480-CE051C48A14F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9B04605-7E08-47A2-8C66-798A71183C55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52227" name="Placeholder 1030">
            <a:extLst>
              <a:ext uri="{FF2B5EF4-FFF2-40B4-BE49-F238E27FC236}">
                <a16:creationId xmlns:a16="http://schemas.microsoft.com/office/drawing/2014/main" id="{B9DC3F78-26D1-4F5F-BAE6-4479026572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1727200"/>
          </a:xfrm>
        </p:spPr>
        <p:txBody>
          <a:bodyPr anchor="t"/>
          <a:lstStyle/>
          <a:p>
            <a:pPr algn="l" eaLnBrk="1" hangingPunct="1"/>
            <a:r>
              <a:rPr lang="fr-CA" altLang="fr-FR" sz="2400" b="1">
                <a:solidFill>
                  <a:srgbClr val="333366"/>
                </a:solidFill>
              </a:rPr>
              <a:t>Fidéliser par des actions organisationnelles</a:t>
            </a:r>
            <a:br>
              <a:rPr lang="fr-CA" altLang="fr-FR" sz="2400" b="1">
                <a:solidFill>
                  <a:srgbClr val="333366"/>
                </a:solidFill>
              </a:rPr>
            </a:br>
            <a:endParaRPr lang="fr-CA" altLang="fr-FR" sz="2400" b="1">
              <a:solidFill>
                <a:srgbClr val="333366"/>
              </a:solidFill>
            </a:endParaRPr>
          </a:p>
        </p:txBody>
      </p:sp>
      <p:sp>
        <p:nvSpPr>
          <p:cNvPr id="52228" name="Placeholder 2">
            <a:extLst>
              <a:ext uri="{FF2B5EF4-FFF2-40B4-BE49-F238E27FC236}">
                <a16:creationId xmlns:a16="http://schemas.microsoft.com/office/drawing/2014/main" id="{2A007919-69A8-4BBE-81FC-508585A3E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5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RECRUTEMENT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ET LA FIDÉLISATION DES EMPLOYÉS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2229" name="ZoneTexte 5">
            <a:extLst>
              <a:ext uri="{FF2B5EF4-FFF2-40B4-BE49-F238E27FC236}">
                <a16:creationId xmlns:a16="http://schemas.microsoft.com/office/drawing/2014/main" id="{6686450A-6073-4567-B9F6-7C8492113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52230" name="Placeholder 2">
            <a:extLst>
              <a:ext uri="{FF2B5EF4-FFF2-40B4-BE49-F238E27FC236}">
                <a16:creationId xmlns:a16="http://schemas.microsoft.com/office/drawing/2014/main" id="{ADB52D28-972C-4413-AFC8-5C5A1169A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200" b="1">
                <a:solidFill>
                  <a:schemeClr val="tx2"/>
                </a:solidFill>
                <a:ea typeface="ヒラギノ角ゴ Pro W3" charset="-128"/>
              </a:rPr>
              <a:t>5.5 </a:t>
            </a:r>
            <a:r>
              <a:rPr lang="en-US" altLang="fr-FR" sz="1200">
                <a:solidFill>
                  <a:schemeClr val="tx2"/>
                </a:solidFill>
                <a:ea typeface="ヒラギノ角ゴ Pro W3" charset="-128"/>
              </a:rPr>
              <a:t>SUITE</a:t>
            </a:r>
          </a:p>
        </p:txBody>
      </p:sp>
      <p:pic>
        <p:nvPicPr>
          <p:cNvPr id="52231" name="Espace réservé du contenu 3">
            <a:extLst>
              <a:ext uri="{FF2B5EF4-FFF2-40B4-BE49-F238E27FC236}">
                <a16:creationId xmlns:a16="http://schemas.microsoft.com/office/drawing/2014/main" id="{E5DF8BD5-4DB6-4516-A7BD-01D730556A5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1965325"/>
            <a:ext cx="6931025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6">
            <a:extLst>
              <a:ext uri="{FF2B5EF4-FFF2-40B4-BE49-F238E27FC236}">
                <a16:creationId xmlns:a16="http://schemas.microsoft.com/office/drawing/2014/main" id="{FCEE8FDD-4565-4AEB-BBA2-28355505DEAC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8D26EEC6-2F06-4E69-AB75-48374E94FF35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16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54275" name="Placeholder 1030">
            <a:extLst>
              <a:ext uri="{FF2B5EF4-FFF2-40B4-BE49-F238E27FC236}">
                <a16:creationId xmlns:a16="http://schemas.microsoft.com/office/drawing/2014/main" id="{8CD84CF5-3291-41D4-A10B-9601233EB2B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1727200"/>
          </a:xfrm>
        </p:spPr>
        <p:txBody>
          <a:bodyPr anchor="t"/>
          <a:lstStyle/>
          <a:p>
            <a:pPr algn="l" eaLnBrk="1" hangingPunct="1"/>
            <a:r>
              <a:rPr lang="fr-CA" altLang="fr-FR" sz="2400" b="1" dirty="0">
                <a:solidFill>
                  <a:srgbClr val="333366"/>
                </a:solidFill>
              </a:rPr>
              <a:t>Quelques exemples de moyens visant l’attraction </a:t>
            </a:r>
            <a:br>
              <a:rPr lang="fr-CA" altLang="fr-FR" sz="2400" b="1" dirty="0">
                <a:solidFill>
                  <a:srgbClr val="333366"/>
                </a:solidFill>
              </a:rPr>
            </a:br>
            <a:r>
              <a:rPr lang="fr-CA" altLang="fr-FR" sz="2400" b="1" dirty="0">
                <a:solidFill>
                  <a:srgbClr val="333366"/>
                </a:solidFill>
              </a:rPr>
              <a:t>de candidatures et la rétention en emploi</a:t>
            </a:r>
            <a:br>
              <a:rPr lang="fr-CA" altLang="fr-FR" sz="2400" b="1" dirty="0">
                <a:solidFill>
                  <a:srgbClr val="333366"/>
                </a:solidFill>
              </a:rPr>
            </a:br>
            <a:br>
              <a:rPr lang="fr-CA" altLang="fr-FR" sz="2400" b="1" dirty="0">
                <a:solidFill>
                  <a:srgbClr val="333366"/>
                </a:solidFill>
              </a:rPr>
            </a:br>
            <a:endParaRPr lang="fr-CA" altLang="fr-FR" sz="2400" b="1" dirty="0">
              <a:solidFill>
                <a:srgbClr val="333366"/>
              </a:solidFill>
            </a:endParaRPr>
          </a:p>
        </p:txBody>
      </p:sp>
      <p:sp>
        <p:nvSpPr>
          <p:cNvPr id="54276" name="Placeholder 2">
            <a:extLst>
              <a:ext uri="{FF2B5EF4-FFF2-40B4-BE49-F238E27FC236}">
                <a16:creationId xmlns:a16="http://schemas.microsoft.com/office/drawing/2014/main" id="{21C50D74-4FCE-4D08-9C76-2FD47BE11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5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RECRUTEMENT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ET LA FIDÉLISATION DES EMPLOYÉS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4277" name="ZoneTexte 5">
            <a:extLst>
              <a:ext uri="{FF2B5EF4-FFF2-40B4-BE49-F238E27FC236}">
                <a16:creationId xmlns:a16="http://schemas.microsoft.com/office/drawing/2014/main" id="{0055A9A9-F3C7-4541-8B6E-E20E823B5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54278" name="Placeholder 2">
            <a:extLst>
              <a:ext uri="{FF2B5EF4-FFF2-40B4-BE49-F238E27FC236}">
                <a16:creationId xmlns:a16="http://schemas.microsoft.com/office/drawing/2014/main" id="{B6B876A2-E8AF-4CF7-954C-5F5D64AD5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200" b="1">
                <a:solidFill>
                  <a:schemeClr val="tx2"/>
                </a:solidFill>
                <a:ea typeface="ヒラギノ角ゴ Pro W3" charset="-128"/>
              </a:rPr>
              <a:t>5.5 </a:t>
            </a:r>
            <a:r>
              <a:rPr lang="en-US" altLang="fr-FR" sz="1200">
                <a:solidFill>
                  <a:schemeClr val="tx2"/>
                </a:solidFill>
                <a:ea typeface="ヒラギノ角ゴ Pro W3" charset="-128"/>
              </a:rPr>
              <a:t>SUITE</a:t>
            </a:r>
          </a:p>
        </p:txBody>
      </p:sp>
      <p:pic>
        <p:nvPicPr>
          <p:cNvPr id="54279" name="Image 2">
            <a:extLst>
              <a:ext uri="{FF2B5EF4-FFF2-40B4-BE49-F238E27FC236}">
                <a16:creationId xmlns:a16="http://schemas.microsoft.com/office/drawing/2014/main" id="{7723C941-8BC2-4CF5-B2B4-9D605939A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205038"/>
            <a:ext cx="512445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6">
            <a:extLst>
              <a:ext uri="{FF2B5EF4-FFF2-40B4-BE49-F238E27FC236}">
                <a16:creationId xmlns:a16="http://schemas.microsoft.com/office/drawing/2014/main" id="{C16A5E68-6B52-4C9F-9602-D478763C02F7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BB1AE77-674C-4E47-AEA1-BDDEC42F831D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17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56323" name="Placeholder 1030">
            <a:extLst>
              <a:ext uri="{FF2B5EF4-FFF2-40B4-BE49-F238E27FC236}">
                <a16:creationId xmlns:a16="http://schemas.microsoft.com/office/drawing/2014/main" id="{4D54012C-12B0-457A-8169-03FB1F7D7DB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1152525"/>
          </a:xfrm>
        </p:spPr>
        <p:txBody>
          <a:bodyPr anchor="t"/>
          <a:lstStyle/>
          <a:p>
            <a:pPr algn="l" eaLnBrk="1" hangingPunct="1"/>
            <a:r>
              <a:rPr lang="fr-CA" altLang="fr-FR" sz="2400" b="1">
                <a:solidFill>
                  <a:srgbClr val="333366"/>
                </a:solidFill>
              </a:rPr>
              <a:t>5.6 L’évaluation du recrutement</a:t>
            </a:r>
            <a:br>
              <a:rPr lang="fr-CA" altLang="fr-FR" sz="2400" b="1">
                <a:solidFill>
                  <a:srgbClr val="333366"/>
                </a:solidFill>
              </a:rPr>
            </a:br>
            <a:r>
              <a:rPr lang="fr-CA" altLang="fr-FR" sz="2000">
                <a:solidFill>
                  <a:srgbClr val="333366"/>
                </a:solidFill>
              </a:rPr>
              <a:t>Indices d’évaluation de l’efficacité d’un service RH </a:t>
            </a:r>
            <a:br>
              <a:rPr lang="fr-CA" altLang="fr-FR" sz="2000">
                <a:solidFill>
                  <a:srgbClr val="333366"/>
                </a:solidFill>
              </a:rPr>
            </a:br>
            <a:r>
              <a:rPr lang="fr-CA" altLang="fr-FR" sz="2000">
                <a:solidFill>
                  <a:srgbClr val="333366"/>
                </a:solidFill>
              </a:rPr>
              <a:t>en matière de dotation</a:t>
            </a:r>
            <a:br>
              <a:rPr lang="fr-CA" altLang="fr-FR" sz="2000" b="1">
                <a:solidFill>
                  <a:srgbClr val="333366"/>
                </a:solidFill>
              </a:rPr>
            </a:br>
            <a:endParaRPr lang="fr-CA" altLang="fr-FR" sz="2400" b="1">
              <a:solidFill>
                <a:srgbClr val="333366"/>
              </a:solidFill>
            </a:endParaRPr>
          </a:p>
        </p:txBody>
      </p:sp>
      <p:sp>
        <p:nvSpPr>
          <p:cNvPr id="56324" name="Placeholder 2">
            <a:extLst>
              <a:ext uri="{FF2B5EF4-FFF2-40B4-BE49-F238E27FC236}">
                <a16:creationId xmlns:a16="http://schemas.microsoft.com/office/drawing/2014/main" id="{EDB5D491-2958-4DEE-96DF-25BB53AD7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5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RECRUTEMENT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ET LA FIDÉLISATION DES EMPLOYÉS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6325" name="ZoneTexte 5">
            <a:extLst>
              <a:ext uri="{FF2B5EF4-FFF2-40B4-BE49-F238E27FC236}">
                <a16:creationId xmlns:a16="http://schemas.microsoft.com/office/drawing/2014/main" id="{EAF31591-5EA8-48D6-B8D6-24A00DCAA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56326" name="Placeholder 2">
            <a:extLst>
              <a:ext uri="{FF2B5EF4-FFF2-40B4-BE49-F238E27FC236}">
                <a16:creationId xmlns:a16="http://schemas.microsoft.com/office/drawing/2014/main" id="{1AC84C1B-1890-4721-B3C9-C4CDE5CAF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fr-FR" sz="1200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5AA40CF-12A0-4AC0-B3F7-5D51C85C4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79" y="2349500"/>
            <a:ext cx="7503242" cy="383522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6">
            <a:extLst>
              <a:ext uri="{FF2B5EF4-FFF2-40B4-BE49-F238E27FC236}">
                <a16:creationId xmlns:a16="http://schemas.microsoft.com/office/drawing/2014/main" id="{D866F2F5-36F4-4356-9288-0244009F1F94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82D0574B-3637-47D6-95F4-D741BC9E3F6D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18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58371" name="Placeholder 1030">
            <a:extLst>
              <a:ext uri="{FF2B5EF4-FFF2-40B4-BE49-F238E27FC236}">
                <a16:creationId xmlns:a16="http://schemas.microsoft.com/office/drawing/2014/main" id="{53E1B042-7D16-41FF-B0E1-FC0FD3429E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1152525"/>
          </a:xfrm>
        </p:spPr>
        <p:txBody>
          <a:bodyPr anchor="t"/>
          <a:lstStyle/>
          <a:p>
            <a:pPr algn="l" eaLnBrk="1" hangingPunct="1"/>
            <a:r>
              <a:rPr lang="fr-CA" altLang="fr-FR" sz="2400" b="1" dirty="0">
                <a:solidFill>
                  <a:srgbClr val="333366"/>
                </a:solidFill>
              </a:rPr>
              <a:t>La vérification opérationnelle</a:t>
            </a:r>
            <a:br>
              <a:rPr lang="fr-CA" altLang="fr-FR" sz="2400" b="1" dirty="0">
                <a:solidFill>
                  <a:srgbClr val="333366"/>
                </a:solidFill>
              </a:rPr>
            </a:br>
            <a:r>
              <a:rPr lang="fr-CA" altLang="fr-FR" sz="2000" dirty="0">
                <a:solidFill>
                  <a:srgbClr val="333366"/>
                </a:solidFill>
              </a:rPr>
              <a:t>Questions d’entrevue utiles lors de la vérification opérationnelle</a:t>
            </a:r>
            <a:br>
              <a:rPr lang="fr-CA" altLang="fr-FR" sz="2000" dirty="0">
                <a:solidFill>
                  <a:srgbClr val="333366"/>
                </a:solidFill>
              </a:rPr>
            </a:br>
            <a:r>
              <a:rPr lang="fr-CA" altLang="fr-FR" sz="2000" dirty="0">
                <a:solidFill>
                  <a:srgbClr val="333366"/>
                </a:solidFill>
              </a:rPr>
              <a:t>de la gestion des ressources humaines en matière de recrutement</a:t>
            </a:r>
            <a:br>
              <a:rPr lang="fr-CA" altLang="fr-FR" sz="2000" b="1" dirty="0">
                <a:solidFill>
                  <a:srgbClr val="333366"/>
                </a:solidFill>
              </a:rPr>
            </a:br>
            <a:endParaRPr lang="fr-CA" altLang="fr-FR" sz="2400" b="1" dirty="0">
              <a:solidFill>
                <a:srgbClr val="333366"/>
              </a:solidFill>
            </a:endParaRPr>
          </a:p>
        </p:txBody>
      </p:sp>
      <p:sp>
        <p:nvSpPr>
          <p:cNvPr id="58372" name="Placeholder 2">
            <a:extLst>
              <a:ext uri="{FF2B5EF4-FFF2-40B4-BE49-F238E27FC236}">
                <a16:creationId xmlns:a16="http://schemas.microsoft.com/office/drawing/2014/main" id="{7EBC02A2-5980-4E34-830E-50C8ECB9A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5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RECRUTEMENT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ET LA FIDÉLISATION DES EMPLOYÉS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8373" name="ZoneTexte 5">
            <a:extLst>
              <a:ext uri="{FF2B5EF4-FFF2-40B4-BE49-F238E27FC236}">
                <a16:creationId xmlns:a16="http://schemas.microsoft.com/office/drawing/2014/main" id="{2C77D869-807B-4A94-8A85-5A3A4363E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58374" name="Placeholder 2">
            <a:extLst>
              <a:ext uri="{FF2B5EF4-FFF2-40B4-BE49-F238E27FC236}">
                <a16:creationId xmlns:a16="http://schemas.microsoft.com/office/drawing/2014/main" id="{9CFF029B-F7B3-4531-AB82-81020D9E1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200" b="1">
                <a:solidFill>
                  <a:schemeClr val="tx2"/>
                </a:solidFill>
                <a:ea typeface="ヒラギノ角ゴ Pro W3" charset="-128"/>
              </a:rPr>
              <a:t>5.6 </a:t>
            </a:r>
            <a:r>
              <a:rPr lang="en-US" altLang="fr-FR" sz="1200">
                <a:solidFill>
                  <a:schemeClr val="tx2"/>
                </a:solidFill>
                <a:ea typeface="ヒラギノ角ゴ Pro W3" charset="-128"/>
              </a:rPr>
              <a:t>SUITE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C0BAB6E8-1111-423A-A8FD-6517A6EEE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34" y="2263229"/>
            <a:ext cx="7976732" cy="40661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ceholder 2">
            <a:extLst>
              <a:ext uri="{FF2B5EF4-FFF2-40B4-BE49-F238E27FC236}">
                <a16:creationId xmlns:a16="http://schemas.microsoft.com/office/drawing/2014/main" id="{9F27E930-0762-499D-872E-D988BACE1CF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989138"/>
            <a:ext cx="7239000" cy="1219200"/>
          </a:xfrm>
        </p:spPr>
        <p:txBody>
          <a:bodyPr/>
          <a:lstStyle/>
          <a:p>
            <a:pPr algn="l" eaLnBrk="1" hangingPunct="1"/>
            <a:r>
              <a:rPr lang="en-US" altLang="fr-FR" sz="3600" b="1"/>
              <a:t> Chapitre 5</a:t>
            </a:r>
          </a:p>
        </p:txBody>
      </p:sp>
      <p:sp>
        <p:nvSpPr>
          <p:cNvPr id="17411" name="Placeholder 3">
            <a:extLst>
              <a:ext uri="{FF2B5EF4-FFF2-40B4-BE49-F238E27FC236}">
                <a16:creationId xmlns:a16="http://schemas.microsoft.com/office/drawing/2014/main" id="{C0BDC627-93AB-408B-B74C-F5174273842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3436938"/>
            <a:ext cx="9648825" cy="3429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fr-FR" sz="3600"/>
              <a:t>Le recrutement et la fidélisation </a:t>
            </a:r>
            <a:br>
              <a:rPr lang="en-US" altLang="fr-FR" sz="3600"/>
            </a:br>
            <a:r>
              <a:rPr lang="en-US" altLang="fr-FR" sz="3600"/>
              <a:t>des employés</a:t>
            </a:r>
          </a:p>
        </p:txBody>
      </p:sp>
      <p:sp>
        <p:nvSpPr>
          <p:cNvPr id="17412" name="ZoneTexte 1">
            <a:extLst>
              <a:ext uri="{FF2B5EF4-FFF2-40B4-BE49-F238E27FC236}">
                <a16:creationId xmlns:a16="http://schemas.microsoft.com/office/drawing/2014/main" id="{188A0264-F3C5-4519-982C-BC0098A52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17413" name="Placeholder 2">
            <a:extLst>
              <a:ext uri="{FF2B5EF4-FFF2-40B4-BE49-F238E27FC236}">
                <a16:creationId xmlns:a16="http://schemas.microsoft.com/office/drawing/2014/main" id="{42F880E2-8FA2-4DD1-BCF8-8D19234A3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PARTIE 1 </a:t>
            </a: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LES PRÉALABLES À LA GESTION DES RESSOURCES HUMAINES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>
            <a:extLst>
              <a:ext uri="{FF2B5EF4-FFF2-40B4-BE49-F238E27FC236}">
                <a16:creationId xmlns:a16="http://schemas.microsoft.com/office/drawing/2014/main" id="{E5414D52-AFF1-4D44-80F8-13894428E51F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33B4E20-CC5E-4C10-A7C8-F00B3985C02E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19459" name="Placeholder 4">
            <a:extLst>
              <a:ext uri="{FF2B5EF4-FFF2-40B4-BE49-F238E27FC236}">
                <a16:creationId xmlns:a16="http://schemas.microsoft.com/office/drawing/2014/main" id="{8A983756-13B3-478A-9A62-0AA5FF64DD4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2349500"/>
            <a:ext cx="7772400" cy="36607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CA" altLang="fr-FR" sz="1600" b="1"/>
              <a:t>Objectif 5A – Expliquer l’organisation du processus de recrutement</a:t>
            </a:r>
            <a:endParaRPr lang="fr-CA" altLang="fr-FR" sz="1600"/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600"/>
              <a:t>5.1 	Le processus de recrutement 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600"/>
              <a:t>5.2 	Les stratégies, les sources et les méthodes de recrutement 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600"/>
              <a:t>5.3 	Les aspects à considérer dans le processus de recrutement 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600"/>
              <a:t>5.4 	Les actions organisationnelles visant à favoriser le recrutement 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endParaRPr lang="fr-CA" altLang="fr-FR" sz="1600" b="1"/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600" b="1"/>
              <a:t>Objectif 5B – Décrire les stratégies favorables au maintien des effectifs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600"/>
              <a:t>5.5	Les stratégies d’attraction et de fidélisation des employés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600"/>
              <a:t>5.6	L’évaluation du recrutement</a:t>
            </a:r>
          </a:p>
        </p:txBody>
      </p:sp>
      <p:sp>
        <p:nvSpPr>
          <p:cNvPr id="19460" name="Placeholder 1030">
            <a:extLst>
              <a:ext uri="{FF2B5EF4-FFF2-40B4-BE49-F238E27FC236}">
                <a16:creationId xmlns:a16="http://schemas.microsoft.com/office/drawing/2014/main" id="{12A293A3-CDD4-4C52-8E16-44CB404D7E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Plan de chapitre</a:t>
            </a:r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62E1B1FD-C604-4F60-B18B-668BDF758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5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RECRUTEMENT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ET LA FIDÉLISATION DES EMPLOYÉS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19462" name="ZoneTexte 5">
            <a:extLst>
              <a:ext uri="{FF2B5EF4-FFF2-40B4-BE49-F238E27FC236}">
                <a16:creationId xmlns:a16="http://schemas.microsoft.com/office/drawing/2014/main" id="{8AD3F3F1-5930-48D9-9D82-8FCFD419A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>
            <a:extLst>
              <a:ext uri="{FF2B5EF4-FFF2-40B4-BE49-F238E27FC236}">
                <a16:creationId xmlns:a16="http://schemas.microsoft.com/office/drawing/2014/main" id="{44D4C248-54A0-4E40-B724-2EC9B0AFE399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B05B487-50B1-42CD-9FC8-6709A5A47D10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1507" name="Placeholder 4">
            <a:extLst>
              <a:ext uri="{FF2B5EF4-FFF2-40B4-BE49-F238E27FC236}">
                <a16:creationId xmlns:a16="http://schemas.microsoft.com/office/drawing/2014/main" id="{C894FD77-5839-4E50-AA28-025038E3CF6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1989138"/>
            <a:ext cx="7772400" cy="3660775"/>
          </a:xfrm>
        </p:spPr>
        <p:txBody>
          <a:bodyPr/>
          <a:lstStyle/>
          <a:p>
            <a:r>
              <a:rPr lang="fr-CA" altLang="fr-FR" sz="2000"/>
              <a:t>Le recrutement est généralement défini comme le processus visant à fournir un nombre suffisant de candidats qualifiés, parmi lesquels l’organisation pourra choisir les plus aptes à occuper les postes à pourvoir. </a:t>
            </a:r>
          </a:p>
          <a:p>
            <a:r>
              <a:rPr lang="fr-CA" altLang="fr-FR" sz="2000"/>
              <a:t>Il est tributaire de la capacité de l’organisation à fidéliser </a:t>
            </a:r>
            <a:br>
              <a:rPr lang="fr-CA" altLang="fr-FR" sz="2000"/>
            </a:br>
            <a:r>
              <a:rPr lang="fr-CA" altLang="fr-FR" sz="2000"/>
              <a:t>ses employés. </a:t>
            </a:r>
          </a:p>
          <a:p>
            <a:r>
              <a:rPr lang="fr-CA" altLang="fr-FR" sz="2000"/>
              <a:t>Il constitue la première étape d’un processus de dotation.</a:t>
            </a:r>
          </a:p>
          <a:p>
            <a:endParaRPr lang="fr-CA" altLang="fr-FR" sz="2000"/>
          </a:p>
          <a:p>
            <a:endParaRPr lang="fr-CA" altLang="fr-FR" sz="2000"/>
          </a:p>
          <a:p>
            <a:endParaRPr lang="fr-CA" altLang="fr-FR" sz="2000"/>
          </a:p>
        </p:txBody>
      </p:sp>
      <p:sp>
        <p:nvSpPr>
          <p:cNvPr id="21508" name="Placeholder 1030">
            <a:extLst>
              <a:ext uri="{FF2B5EF4-FFF2-40B4-BE49-F238E27FC236}">
                <a16:creationId xmlns:a16="http://schemas.microsoft.com/office/drawing/2014/main" id="{9F45583B-2360-426B-B53A-4A4AF02D02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5.1 </a:t>
            </a:r>
            <a:r>
              <a:rPr lang="fr-CA" altLang="fr-FR" sz="2400" b="1">
                <a:solidFill>
                  <a:srgbClr val="333366"/>
                </a:solidFill>
              </a:rPr>
              <a:t>Le processus de recrutement</a:t>
            </a:r>
            <a:endParaRPr lang="en-US" altLang="fr-FR" sz="2400" b="1"/>
          </a:p>
        </p:txBody>
      </p:sp>
      <p:sp>
        <p:nvSpPr>
          <p:cNvPr id="21509" name="Placeholder 2">
            <a:extLst>
              <a:ext uri="{FF2B5EF4-FFF2-40B4-BE49-F238E27FC236}">
                <a16:creationId xmlns:a16="http://schemas.microsoft.com/office/drawing/2014/main" id="{20FD2E8E-F601-44EB-A12D-DC2E2E057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5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RECRUTEMENT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ET LA FIDÉLISATION DES EMPLOYÉS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1510" name="ZoneTexte 5">
            <a:extLst>
              <a:ext uri="{FF2B5EF4-FFF2-40B4-BE49-F238E27FC236}">
                <a16:creationId xmlns:a16="http://schemas.microsoft.com/office/drawing/2014/main" id="{0B1EA928-D43B-496F-B3D4-218042036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pic>
        <p:nvPicPr>
          <p:cNvPr id="21511" name="Diagramme 3">
            <a:extLst>
              <a:ext uri="{FF2B5EF4-FFF2-40B4-BE49-F238E27FC236}">
                <a16:creationId xmlns:a16="http://schemas.microsoft.com/office/drawing/2014/main" id="{9EDA6DE7-0C0E-4E7E-9E34-FCD073629E0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4614863"/>
            <a:ext cx="64516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>
            <a:extLst>
              <a:ext uri="{FF2B5EF4-FFF2-40B4-BE49-F238E27FC236}">
                <a16:creationId xmlns:a16="http://schemas.microsoft.com/office/drawing/2014/main" id="{67A46399-B173-44E3-98A7-15DB578D41C1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7F5771A-1C16-4079-A004-7D26533EA7FC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fr-CA" altLang="fr-FR" sz="1400">
              <a:ea typeface="ヒラギノ角ゴ Pro W3" charset="-128"/>
            </a:endParaRPr>
          </a:p>
        </p:txBody>
      </p:sp>
      <p:pic>
        <p:nvPicPr>
          <p:cNvPr id="23555" name="Espace réservé du contenu 2">
            <a:extLst>
              <a:ext uri="{FF2B5EF4-FFF2-40B4-BE49-F238E27FC236}">
                <a16:creationId xmlns:a16="http://schemas.microsoft.com/office/drawing/2014/main" id="{8F790412-37E2-4E8F-A245-7EAF69DC8E3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012950"/>
            <a:ext cx="7748587" cy="3960813"/>
          </a:xfrm>
        </p:spPr>
      </p:pic>
      <p:sp>
        <p:nvSpPr>
          <p:cNvPr id="23556" name="Placeholder 1030">
            <a:extLst>
              <a:ext uri="{FF2B5EF4-FFF2-40B4-BE49-F238E27FC236}">
                <a16:creationId xmlns:a16="http://schemas.microsoft.com/office/drawing/2014/main" id="{71B0F301-E7FE-4BEC-8B21-C10C2C507F5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fr-CA" altLang="fr-FR" sz="2400" b="1">
                <a:solidFill>
                  <a:srgbClr val="333366"/>
                </a:solidFill>
              </a:rPr>
              <a:t>Les objectifs du processus de recrutement</a:t>
            </a:r>
            <a:endParaRPr lang="en-US" altLang="fr-FR" sz="2400" b="1"/>
          </a:p>
        </p:txBody>
      </p:sp>
      <p:sp>
        <p:nvSpPr>
          <p:cNvPr id="23557" name="Placeholder 2">
            <a:extLst>
              <a:ext uri="{FF2B5EF4-FFF2-40B4-BE49-F238E27FC236}">
                <a16:creationId xmlns:a16="http://schemas.microsoft.com/office/drawing/2014/main" id="{C8B0BF09-85AB-4E30-BBBC-C69A72937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5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RECRUTEMENT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ET LA FIDÉLISATION DES EMPLOYÉS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3558" name="ZoneTexte 5">
            <a:extLst>
              <a:ext uri="{FF2B5EF4-FFF2-40B4-BE49-F238E27FC236}">
                <a16:creationId xmlns:a16="http://schemas.microsoft.com/office/drawing/2014/main" id="{21ECA023-2672-48FE-A4CC-E682EAB7F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23559" name="Placeholder 2">
            <a:extLst>
              <a:ext uri="{FF2B5EF4-FFF2-40B4-BE49-F238E27FC236}">
                <a16:creationId xmlns:a16="http://schemas.microsoft.com/office/drawing/2014/main" id="{DD8554BA-5F4D-4924-9D7D-26DCBF045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5.1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A8AFA88E-2417-4485-A4CE-1B8258CC9AF2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0376203-591B-4A20-BA5A-BBA8729749F6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5603" name="Placeholder 1030">
            <a:extLst>
              <a:ext uri="{FF2B5EF4-FFF2-40B4-BE49-F238E27FC236}">
                <a16:creationId xmlns:a16="http://schemas.microsoft.com/office/drawing/2014/main" id="{CDC106B8-F523-4EFB-ACD8-6DFB058B38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fr-CA" altLang="fr-FR" sz="2400" b="1">
                <a:solidFill>
                  <a:srgbClr val="333366"/>
                </a:solidFill>
              </a:rPr>
              <a:t>Les étapes du processus de recrutement</a:t>
            </a:r>
          </a:p>
        </p:txBody>
      </p:sp>
      <p:sp>
        <p:nvSpPr>
          <p:cNvPr id="25604" name="Placeholder 2">
            <a:extLst>
              <a:ext uri="{FF2B5EF4-FFF2-40B4-BE49-F238E27FC236}">
                <a16:creationId xmlns:a16="http://schemas.microsoft.com/office/drawing/2014/main" id="{28F2E3FF-E4E3-4167-8727-73A02A79B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5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RECRUTEMENT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ET LA FIDÉLISATION DES EMPLOYÉS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5605" name="ZoneTexte 5">
            <a:extLst>
              <a:ext uri="{FF2B5EF4-FFF2-40B4-BE49-F238E27FC236}">
                <a16:creationId xmlns:a16="http://schemas.microsoft.com/office/drawing/2014/main" id="{40907BC5-4837-41E9-92F6-E75693CF1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25606" name="Placeholder 2">
            <a:extLst>
              <a:ext uri="{FF2B5EF4-FFF2-40B4-BE49-F238E27FC236}">
                <a16:creationId xmlns:a16="http://schemas.microsoft.com/office/drawing/2014/main" id="{795E2076-27BB-479F-9413-93C34BEBD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5.1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5607" name="Line 25">
            <a:extLst>
              <a:ext uri="{FF2B5EF4-FFF2-40B4-BE49-F238E27FC236}">
                <a16:creationId xmlns:a16="http://schemas.microsoft.com/office/drawing/2014/main" id="{140DB18D-3B2C-400D-B39C-7CDA83D852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3556000"/>
            <a:ext cx="287338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26">
            <a:extLst>
              <a:ext uri="{FF2B5EF4-FFF2-40B4-BE49-F238E27FC236}">
                <a16:creationId xmlns:a16="http://schemas.microsoft.com/office/drawing/2014/main" id="{3F8DF87B-D2D9-49A4-900B-57B37B830A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462597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27">
            <a:extLst>
              <a:ext uri="{FF2B5EF4-FFF2-40B4-BE49-F238E27FC236}">
                <a16:creationId xmlns:a16="http://schemas.microsoft.com/office/drawing/2014/main" id="{F9A922AC-34CD-4B24-AED5-90A950CD6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39973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28">
            <a:extLst>
              <a:ext uri="{FF2B5EF4-FFF2-40B4-BE49-F238E27FC236}">
                <a16:creationId xmlns:a16="http://schemas.microsoft.com/office/drawing/2014/main" id="{DF48338A-DC21-4F15-B2E8-D5D9EFBCE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0" y="3997325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29">
            <a:extLst>
              <a:ext uri="{FF2B5EF4-FFF2-40B4-BE49-F238E27FC236}">
                <a16:creationId xmlns:a16="http://schemas.microsoft.com/office/drawing/2014/main" id="{5887CCB5-C2E8-42F4-884E-BBC7EF002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7238" y="3997325"/>
            <a:ext cx="174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30">
            <a:extLst>
              <a:ext uri="{FF2B5EF4-FFF2-40B4-BE49-F238E27FC236}">
                <a16:creationId xmlns:a16="http://schemas.microsoft.com/office/drawing/2014/main" id="{690C8DD5-B0E0-447E-AE12-BE7660211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1363" y="39973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7">
            <a:extLst>
              <a:ext uri="{FF2B5EF4-FFF2-40B4-BE49-F238E27FC236}">
                <a16:creationId xmlns:a16="http://schemas.microsoft.com/office/drawing/2014/main" id="{C4787C3A-0843-403E-A1C9-BC0AE2668E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9563" y="5005388"/>
            <a:ext cx="0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16">
            <a:extLst>
              <a:ext uri="{FF2B5EF4-FFF2-40B4-BE49-F238E27FC236}">
                <a16:creationId xmlns:a16="http://schemas.microsoft.com/office/drawing/2014/main" id="{64A2EE4D-D97D-49FC-87DE-66B8D7B923A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9425" y="5005388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AutoShape 6">
            <a:extLst>
              <a:ext uri="{FF2B5EF4-FFF2-40B4-BE49-F238E27FC236}">
                <a16:creationId xmlns:a16="http://schemas.microsoft.com/office/drawing/2014/main" id="{720E4B9F-2ECD-494B-8FDC-D46C30791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989138"/>
            <a:ext cx="2562225" cy="576262"/>
          </a:xfrm>
          <a:prstGeom prst="rightArrow">
            <a:avLst>
              <a:gd name="adj1" fmla="val 50000"/>
              <a:gd name="adj2" fmla="val 114430"/>
            </a:avLst>
          </a:prstGeom>
          <a:solidFill>
            <a:srgbClr val="F0F2DB"/>
          </a:solidFill>
          <a:ln w="9525">
            <a:solidFill>
              <a:srgbClr val="E6AB34"/>
            </a:solidFill>
            <a:miter lim="800000"/>
            <a:headEnd/>
            <a:tailEnd/>
          </a:ln>
        </p:spPr>
        <p:txBody>
          <a:bodyPr wrap="none" t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="1" baseline="-25000">
                <a:solidFill>
                  <a:srgbClr val="333366"/>
                </a:solidFill>
                <a:ea typeface="ＭＳ Ｐゴシック" panose="020B0600070205080204" pitchFamily="34" charset="-128"/>
              </a:rPr>
              <a:t>Étape 1</a:t>
            </a:r>
          </a:p>
        </p:txBody>
      </p:sp>
      <p:sp>
        <p:nvSpPr>
          <p:cNvPr id="25616" name="AutoShape 7">
            <a:extLst>
              <a:ext uri="{FF2B5EF4-FFF2-40B4-BE49-F238E27FC236}">
                <a16:creationId xmlns:a16="http://schemas.microsoft.com/office/drawing/2014/main" id="{1ED6AEDA-2BB4-4286-BBE1-D3835EF4B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1989138"/>
            <a:ext cx="2562225" cy="576262"/>
          </a:xfrm>
          <a:prstGeom prst="rightArrow">
            <a:avLst>
              <a:gd name="adj1" fmla="val 50000"/>
              <a:gd name="adj2" fmla="val 114430"/>
            </a:avLst>
          </a:prstGeom>
          <a:solidFill>
            <a:srgbClr val="DFF1E4"/>
          </a:solidFill>
          <a:ln w="9525">
            <a:solidFill>
              <a:srgbClr val="8DD3A0"/>
            </a:solidFill>
            <a:miter lim="800000"/>
            <a:headEnd/>
            <a:tailEnd/>
          </a:ln>
        </p:spPr>
        <p:txBody>
          <a:bodyPr wrap="none" t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="1" baseline="-25000">
                <a:solidFill>
                  <a:srgbClr val="333366"/>
                </a:solidFill>
                <a:ea typeface="ＭＳ Ｐゴシック" panose="020B0600070205080204" pitchFamily="34" charset="-128"/>
              </a:rPr>
              <a:t>Étape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CA" altLang="fr-FR" sz="1800" baseline="-25000">
              <a:solidFill>
                <a:srgbClr val="3333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5617" name="AutoShape 8">
            <a:extLst>
              <a:ext uri="{FF2B5EF4-FFF2-40B4-BE49-F238E27FC236}">
                <a16:creationId xmlns:a16="http://schemas.microsoft.com/office/drawing/2014/main" id="{7408AA08-6FB4-45BB-BC90-7ACF07246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263" y="1989138"/>
            <a:ext cx="2562225" cy="576262"/>
          </a:xfrm>
          <a:prstGeom prst="rightArrow">
            <a:avLst>
              <a:gd name="adj1" fmla="val 50000"/>
              <a:gd name="adj2" fmla="val 114430"/>
            </a:avLst>
          </a:prstGeom>
          <a:solidFill>
            <a:srgbClr val="E2E8EF"/>
          </a:solidFill>
          <a:ln w="9525">
            <a:solidFill>
              <a:srgbClr val="9FB8CD"/>
            </a:solidFill>
            <a:miter lim="800000"/>
            <a:headEnd/>
            <a:tailEnd/>
          </a:ln>
        </p:spPr>
        <p:txBody>
          <a:bodyPr wrap="none" t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="1" baseline="-25000">
                <a:solidFill>
                  <a:srgbClr val="333366"/>
                </a:solidFill>
                <a:ea typeface="ＭＳ Ｐゴシック" panose="020B0600070205080204" pitchFamily="34" charset="-128"/>
              </a:rPr>
              <a:t>Étape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CA" altLang="fr-FR" sz="1800" baseline="-25000">
              <a:solidFill>
                <a:srgbClr val="3333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5618" name="Rectangle 10">
            <a:extLst>
              <a:ext uri="{FF2B5EF4-FFF2-40B4-BE49-F238E27FC236}">
                <a16:creationId xmlns:a16="http://schemas.microsoft.com/office/drawing/2014/main" id="{CC439CA8-ECD7-4818-9693-7215ABEBE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3062288"/>
            <a:ext cx="1193800" cy="1938337"/>
          </a:xfrm>
          <a:prstGeom prst="rect">
            <a:avLst/>
          </a:prstGeom>
          <a:solidFill>
            <a:srgbClr val="E2E8EF"/>
          </a:solidFill>
          <a:ln w="9525">
            <a:solidFill>
              <a:srgbClr val="9FB8CD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aseline="-25000">
                <a:solidFill>
                  <a:srgbClr val="333366"/>
                </a:solidFill>
                <a:ea typeface="ＭＳ Ｐゴシック" panose="020B0600070205080204" pitchFamily="34" charset="-128"/>
              </a:rPr>
              <a:t>Stratégie de recrutement</a:t>
            </a:r>
          </a:p>
        </p:txBody>
      </p:sp>
      <p:sp>
        <p:nvSpPr>
          <p:cNvPr id="25619" name="Rectangle 11">
            <a:extLst>
              <a:ext uri="{FF2B5EF4-FFF2-40B4-BE49-F238E27FC236}">
                <a16:creationId xmlns:a16="http://schemas.microsoft.com/office/drawing/2014/main" id="{82576D22-3F2C-4F71-B5C9-A0B3CD326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3062288"/>
            <a:ext cx="1193800" cy="1938337"/>
          </a:xfrm>
          <a:prstGeom prst="rect">
            <a:avLst/>
          </a:prstGeom>
          <a:solidFill>
            <a:srgbClr val="E2E8EF"/>
          </a:solidFill>
          <a:ln w="9525">
            <a:solidFill>
              <a:srgbClr val="9FB8CD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aseline="-25000">
                <a:solidFill>
                  <a:srgbClr val="333366"/>
                </a:solidFill>
                <a:ea typeface="ＭＳ Ｐゴシック" panose="020B0600070205080204" pitchFamily="34" charset="-128"/>
              </a:rPr>
              <a:t>Choix des sources et des méthodes de recrutement</a:t>
            </a:r>
          </a:p>
        </p:txBody>
      </p:sp>
      <p:sp>
        <p:nvSpPr>
          <p:cNvPr id="25620" name="Line 14">
            <a:extLst>
              <a:ext uri="{FF2B5EF4-FFF2-40B4-BE49-F238E27FC236}">
                <a16:creationId xmlns:a16="http://schemas.microsoft.com/office/drawing/2014/main" id="{6F2D5A60-AC37-4C99-AEFC-0E7365300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6538" y="2844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Line 15">
            <a:extLst>
              <a:ext uri="{FF2B5EF4-FFF2-40B4-BE49-F238E27FC236}">
                <a16:creationId xmlns:a16="http://schemas.microsoft.com/office/drawing/2014/main" id="{03AD3DA3-354F-47AB-8EF1-78CC31C9E0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9425" y="2844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Rectangle 18">
            <a:extLst>
              <a:ext uri="{FF2B5EF4-FFF2-40B4-BE49-F238E27FC236}">
                <a16:creationId xmlns:a16="http://schemas.microsoft.com/office/drawing/2014/main" id="{E8FC7A23-67A0-4F37-9D96-0C91BC045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413" y="3060700"/>
            <a:ext cx="1193800" cy="1938338"/>
          </a:xfrm>
          <a:prstGeom prst="rect">
            <a:avLst/>
          </a:prstGeom>
          <a:solidFill>
            <a:srgbClr val="DFF1E4"/>
          </a:solidFill>
          <a:ln w="9525">
            <a:solidFill>
              <a:srgbClr val="8DD3A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aseline="-25000">
                <a:solidFill>
                  <a:srgbClr val="333366"/>
                </a:solidFill>
                <a:ea typeface="ＭＳ Ｐゴシック" panose="020B0600070205080204" pitchFamily="34" charset="-128"/>
              </a:rPr>
              <a:t>Révision des descriptions des postes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i="1" baseline="-25000">
                <a:solidFill>
                  <a:srgbClr val="333366"/>
                </a:solidFill>
                <a:ea typeface="ＭＳ Ｐゴシック" panose="020B0600070205080204" pitchFamily="34" charset="-128"/>
              </a:rPr>
              <a:t>ou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aseline="-25000">
                <a:solidFill>
                  <a:srgbClr val="333366"/>
                </a:solidFill>
                <a:ea typeface="ＭＳ Ｐゴシック" panose="020B0600070205080204" pitchFamily="34" charset="-128"/>
              </a:rPr>
              <a:t>Analyse </a:t>
            </a:r>
            <a:br>
              <a:rPr lang="fr-CA" altLang="fr-FR" sz="1800" baseline="-250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800" baseline="-25000">
                <a:solidFill>
                  <a:srgbClr val="333366"/>
                </a:solidFill>
                <a:ea typeface="ＭＳ Ｐゴシック" panose="020B0600070205080204" pitchFamily="34" charset="-128"/>
              </a:rPr>
              <a:t>des postes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i="1" baseline="-25000">
                <a:solidFill>
                  <a:srgbClr val="333366"/>
                </a:solidFill>
                <a:ea typeface="ＭＳ Ｐゴシック" panose="020B0600070205080204" pitchFamily="34" charset="-128"/>
              </a:rPr>
              <a:t>ou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aseline="-25000">
                <a:solidFill>
                  <a:srgbClr val="333366"/>
                </a:solidFill>
                <a:ea typeface="ＭＳ Ｐゴシック" panose="020B0600070205080204" pitchFamily="34" charset="-128"/>
              </a:rPr>
              <a:t>Profil de compétences</a:t>
            </a:r>
          </a:p>
        </p:txBody>
      </p:sp>
      <p:sp>
        <p:nvSpPr>
          <p:cNvPr id="25623" name="Rectangle 19">
            <a:extLst>
              <a:ext uri="{FF2B5EF4-FFF2-40B4-BE49-F238E27FC236}">
                <a16:creationId xmlns:a16="http://schemas.microsoft.com/office/drawing/2014/main" id="{5916542A-EAEE-4F8A-98D0-8E84BED76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060700"/>
            <a:ext cx="1193800" cy="1938338"/>
          </a:xfrm>
          <a:prstGeom prst="rect">
            <a:avLst/>
          </a:prstGeom>
          <a:solidFill>
            <a:srgbClr val="DFF1E4"/>
          </a:solidFill>
          <a:ln w="9525">
            <a:solidFill>
              <a:srgbClr val="8DD3A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aseline="-25000">
                <a:solidFill>
                  <a:srgbClr val="333366"/>
                </a:solidFill>
                <a:ea typeface="ＭＳ Ｐゴシック" panose="020B0600070205080204" pitchFamily="34" charset="-128"/>
              </a:rPr>
              <a:t>Détermination du profil des postes à pourvoir</a:t>
            </a:r>
          </a:p>
        </p:txBody>
      </p:sp>
      <p:sp>
        <p:nvSpPr>
          <p:cNvPr id="25624" name="Rectangle 20">
            <a:extLst>
              <a:ext uri="{FF2B5EF4-FFF2-40B4-BE49-F238E27FC236}">
                <a16:creationId xmlns:a16="http://schemas.microsoft.com/office/drawing/2014/main" id="{CD03EB31-9F08-4309-BB61-BDA22678A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060700"/>
            <a:ext cx="1193800" cy="1008063"/>
          </a:xfrm>
          <a:prstGeom prst="rect">
            <a:avLst/>
          </a:prstGeom>
          <a:solidFill>
            <a:srgbClr val="F0F2DB"/>
          </a:solidFill>
          <a:ln w="9525">
            <a:solidFill>
              <a:srgbClr val="E6AB34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aseline="-25000">
                <a:solidFill>
                  <a:srgbClr val="333366"/>
                </a:solidFill>
                <a:ea typeface="ＭＳ Ｐゴシック" panose="020B0600070205080204" pitchFamily="34" charset="-128"/>
              </a:rPr>
              <a:t>Gestion prévisionnelle des ressources humaines</a:t>
            </a:r>
          </a:p>
        </p:txBody>
      </p:sp>
      <p:sp>
        <p:nvSpPr>
          <p:cNvPr id="25625" name="Rectangle 21">
            <a:extLst>
              <a:ext uri="{FF2B5EF4-FFF2-40B4-BE49-F238E27FC236}">
                <a16:creationId xmlns:a16="http://schemas.microsoft.com/office/drawing/2014/main" id="{1FB290C6-B9E2-46E5-8F4B-62DB4CA04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060700"/>
            <a:ext cx="1193800" cy="1938338"/>
          </a:xfrm>
          <a:prstGeom prst="rect">
            <a:avLst/>
          </a:prstGeom>
          <a:solidFill>
            <a:srgbClr val="F0F2DB"/>
          </a:solidFill>
          <a:ln w="9525">
            <a:solidFill>
              <a:srgbClr val="E6AB34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aseline="-25000">
                <a:solidFill>
                  <a:srgbClr val="333366"/>
                </a:solidFill>
                <a:ea typeface="ＭＳ Ｐゴシック" panose="020B0600070205080204" pitchFamily="34" charset="-128"/>
              </a:rPr>
              <a:t>Détermination des postes </a:t>
            </a:r>
            <a:br>
              <a:rPr lang="fr-CA" altLang="fr-FR" sz="1800" baseline="-250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800" baseline="-25000">
                <a:solidFill>
                  <a:srgbClr val="333366"/>
                </a:solidFill>
                <a:ea typeface="ＭＳ Ｐゴシック" panose="020B0600070205080204" pitchFamily="34" charset="-128"/>
              </a:rPr>
              <a:t>à pourvoir</a:t>
            </a:r>
          </a:p>
        </p:txBody>
      </p:sp>
      <p:sp>
        <p:nvSpPr>
          <p:cNvPr id="25626" name="Rectangle 22">
            <a:extLst>
              <a:ext uri="{FF2B5EF4-FFF2-40B4-BE49-F238E27FC236}">
                <a16:creationId xmlns:a16="http://schemas.microsoft.com/office/drawing/2014/main" id="{D293704D-BE8A-4472-8414-78B02E19B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284663"/>
            <a:ext cx="1193800" cy="720725"/>
          </a:xfrm>
          <a:prstGeom prst="rect">
            <a:avLst/>
          </a:prstGeom>
          <a:solidFill>
            <a:srgbClr val="F0F2DB"/>
          </a:solidFill>
          <a:ln w="9525">
            <a:solidFill>
              <a:srgbClr val="E6AB34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aseline="-25000">
                <a:solidFill>
                  <a:srgbClr val="333366"/>
                </a:solidFill>
                <a:ea typeface="ＭＳ Ｐゴシック" panose="020B0600070205080204" pitchFamily="34" charset="-128"/>
              </a:rPr>
              <a:t>Demandes des gestionnaires</a:t>
            </a:r>
          </a:p>
        </p:txBody>
      </p:sp>
      <p:sp>
        <p:nvSpPr>
          <p:cNvPr id="25627" name="Rectangle 12">
            <a:extLst>
              <a:ext uri="{FF2B5EF4-FFF2-40B4-BE49-F238E27FC236}">
                <a16:creationId xmlns:a16="http://schemas.microsoft.com/office/drawing/2014/main" id="{B4FCD7C7-FC11-4DB2-8A29-5FBC75D98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5151438"/>
            <a:ext cx="2562225" cy="293687"/>
          </a:xfrm>
          <a:prstGeom prst="rect">
            <a:avLst/>
          </a:prstGeom>
          <a:solidFill>
            <a:srgbClr val="E2E8EF"/>
          </a:solidFill>
          <a:ln w="9525">
            <a:solidFill>
              <a:srgbClr val="9FB8CD"/>
            </a:solidFill>
            <a:miter lim="800000"/>
            <a:headEnd/>
            <a:tailEnd/>
          </a:ln>
        </p:spPr>
        <p:txBody>
          <a:bodyPr wrap="none" t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="1" baseline="-25000">
                <a:solidFill>
                  <a:srgbClr val="333366"/>
                </a:solidFill>
                <a:ea typeface="ＭＳ Ｐゴシック" panose="020B0600070205080204" pitchFamily="34" charset="-128"/>
              </a:rPr>
              <a:t>Étape 4</a:t>
            </a:r>
            <a:endParaRPr lang="fr-CA" altLang="fr-FR" sz="1800" baseline="-25000">
              <a:solidFill>
                <a:srgbClr val="3333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5628" name="Rectangle 13">
            <a:extLst>
              <a:ext uri="{FF2B5EF4-FFF2-40B4-BE49-F238E27FC236}">
                <a16:creationId xmlns:a16="http://schemas.microsoft.com/office/drawing/2014/main" id="{179C1583-E816-45CB-B2A6-4ED58FF07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5589588"/>
            <a:ext cx="2562225" cy="576262"/>
          </a:xfrm>
          <a:prstGeom prst="rect">
            <a:avLst/>
          </a:prstGeom>
          <a:solidFill>
            <a:srgbClr val="E2E8EF"/>
          </a:solidFill>
          <a:ln w="9525">
            <a:solidFill>
              <a:srgbClr val="9FB8CD"/>
            </a:solidFill>
            <a:miter lim="800000"/>
            <a:headEnd/>
            <a:tailEnd/>
          </a:ln>
        </p:spPr>
        <p:txBody>
          <a:bodyPr tIns="36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aseline="-25000">
                <a:solidFill>
                  <a:srgbClr val="333366"/>
                </a:solidFill>
                <a:ea typeface="ＭＳ Ｐゴシック" panose="020B0600070205080204" pitchFamily="34" charset="-128"/>
              </a:rPr>
              <a:t>Constitution d’un bassin </a:t>
            </a:r>
            <a:br>
              <a:rPr lang="fr-CA" altLang="fr-FR" sz="1800" baseline="-250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800" baseline="-25000">
                <a:solidFill>
                  <a:srgbClr val="333366"/>
                </a:solidFill>
                <a:ea typeface="ＭＳ Ｐゴシック" panose="020B0600070205080204" pitchFamily="34" charset="-128"/>
              </a:rPr>
              <a:t>de candidatures</a:t>
            </a:r>
          </a:p>
        </p:txBody>
      </p:sp>
      <p:sp>
        <p:nvSpPr>
          <p:cNvPr id="25629" name="Rectangle 9">
            <a:extLst>
              <a:ext uri="{FF2B5EF4-FFF2-40B4-BE49-F238E27FC236}">
                <a16:creationId xmlns:a16="http://schemas.microsoft.com/office/drawing/2014/main" id="{C47DDB76-CA8C-427A-9D22-E7A8ED1FB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635250"/>
            <a:ext cx="2562225" cy="288925"/>
          </a:xfrm>
          <a:prstGeom prst="rect">
            <a:avLst/>
          </a:prstGeom>
          <a:solidFill>
            <a:srgbClr val="E2E8EF"/>
          </a:solidFill>
          <a:ln w="9525">
            <a:solidFill>
              <a:srgbClr val="9FB8CD"/>
            </a:solidFill>
            <a:miter lim="800000"/>
            <a:headEnd/>
            <a:tailEnd/>
          </a:ln>
        </p:spPr>
        <p:txBody>
          <a:bodyPr wrap="none" tIns="10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aseline="-25000">
                <a:solidFill>
                  <a:srgbClr val="333366"/>
                </a:solidFill>
                <a:ea typeface="ＭＳ Ｐゴシック" panose="020B0600070205080204" pitchFamily="34" charset="-128"/>
              </a:rPr>
              <a:t>Contraintes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>
            <a:extLst>
              <a:ext uri="{FF2B5EF4-FFF2-40B4-BE49-F238E27FC236}">
                <a16:creationId xmlns:a16="http://schemas.microsoft.com/office/drawing/2014/main" id="{6905A48E-E824-4D7D-AA07-F09DE5699EE1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3F40785-9B53-41FF-A793-2C76D6532554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7651" name="Placeholder 1030">
            <a:extLst>
              <a:ext uri="{FF2B5EF4-FFF2-40B4-BE49-F238E27FC236}">
                <a16:creationId xmlns:a16="http://schemas.microsoft.com/office/drawing/2014/main" id="{BC819881-78F3-44BC-8421-9783502218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fr-CA" altLang="fr-FR" sz="2400" b="1">
                <a:solidFill>
                  <a:srgbClr val="333366"/>
                </a:solidFill>
              </a:rPr>
              <a:t>Exemple d’un </a:t>
            </a:r>
            <a:br>
              <a:rPr lang="fr-CA" altLang="fr-FR" sz="2400" b="1">
                <a:solidFill>
                  <a:srgbClr val="333366"/>
                </a:solidFill>
              </a:rPr>
            </a:br>
            <a:r>
              <a:rPr lang="fr-CA" altLang="fr-FR" sz="2400" b="1">
                <a:solidFill>
                  <a:srgbClr val="333366"/>
                </a:solidFill>
              </a:rPr>
              <a:t>profil de poste</a:t>
            </a:r>
            <a:br>
              <a:rPr lang="fr-CA" altLang="fr-FR" sz="2400" b="1">
                <a:solidFill>
                  <a:srgbClr val="333366"/>
                </a:solidFill>
              </a:rPr>
            </a:br>
            <a:endParaRPr lang="fr-CA" altLang="fr-FR" sz="2400" b="1">
              <a:solidFill>
                <a:srgbClr val="333366"/>
              </a:solidFill>
            </a:endParaRPr>
          </a:p>
        </p:txBody>
      </p:sp>
      <p:sp>
        <p:nvSpPr>
          <p:cNvPr id="27652" name="Placeholder 2">
            <a:extLst>
              <a:ext uri="{FF2B5EF4-FFF2-40B4-BE49-F238E27FC236}">
                <a16:creationId xmlns:a16="http://schemas.microsoft.com/office/drawing/2014/main" id="{B3689F5D-861B-4220-85CC-DC9A08CBC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5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RECRUTEMENT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ET LA FIDÉLISATION DES EMPLOYÉS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7653" name="ZoneTexte 5">
            <a:extLst>
              <a:ext uri="{FF2B5EF4-FFF2-40B4-BE49-F238E27FC236}">
                <a16:creationId xmlns:a16="http://schemas.microsoft.com/office/drawing/2014/main" id="{A381FC03-583D-468D-B918-0A19F9DA7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27654" name="Placeholder 2">
            <a:extLst>
              <a:ext uri="{FF2B5EF4-FFF2-40B4-BE49-F238E27FC236}">
                <a16:creationId xmlns:a16="http://schemas.microsoft.com/office/drawing/2014/main" id="{70C6EFCD-0927-42FD-8442-E97A625C8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5.1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27655" name="Image 10">
            <a:extLst>
              <a:ext uri="{FF2B5EF4-FFF2-40B4-BE49-F238E27FC236}">
                <a16:creationId xmlns:a16="http://schemas.microsoft.com/office/drawing/2014/main" id="{BD4A74B0-A531-40AE-AF00-B77295C53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196975"/>
            <a:ext cx="49022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>
            <a:extLst>
              <a:ext uri="{FF2B5EF4-FFF2-40B4-BE49-F238E27FC236}">
                <a16:creationId xmlns:a16="http://schemas.microsoft.com/office/drawing/2014/main" id="{60E8B5D6-B9D9-46B8-BFE6-BCB73D5A0565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7DA5DD3-D574-4D3B-9779-73F11C40266A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9699" name="Placeholder 1030">
            <a:extLst>
              <a:ext uri="{FF2B5EF4-FFF2-40B4-BE49-F238E27FC236}">
                <a16:creationId xmlns:a16="http://schemas.microsoft.com/office/drawing/2014/main" id="{707E771D-C921-493D-A6CB-B2EAC2E7913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fr-CA" altLang="fr-FR" sz="2400" b="1">
                <a:solidFill>
                  <a:srgbClr val="333366"/>
                </a:solidFill>
              </a:rPr>
              <a:t>5.2 Les stratégies, les sources et les méthodes </a:t>
            </a:r>
            <a:br>
              <a:rPr lang="fr-CA" altLang="fr-FR" sz="2400" b="1">
                <a:solidFill>
                  <a:srgbClr val="333366"/>
                </a:solidFill>
              </a:rPr>
            </a:br>
            <a:r>
              <a:rPr lang="fr-CA" altLang="fr-FR" sz="2400" b="1">
                <a:solidFill>
                  <a:srgbClr val="333366"/>
                </a:solidFill>
              </a:rPr>
              <a:t>      de recrutement</a:t>
            </a:r>
          </a:p>
        </p:txBody>
      </p:sp>
      <p:sp>
        <p:nvSpPr>
          <p:cNvPr id="29700" name="Placeholder 2">
            <a:extLst>
              <a:ext uri="{FF2B5EF4-FFF2-40B4-BE49-F238E27FC236}">
                <a16:creationId xmlns:a16="http://schemas.microsoft.com/office/drawing/2014/main" id="{3B8A768C-D652-497C-8F57-E13C7F649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5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RECRUTEMENT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ET LA FIDÉLISATION DES EMPLOYÉS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9701" name="ZoneTexte 5">
            <a:extLst>
              <a:ext uri="{FF2B5EF4-FFF2-40B4-BE49-F238E27FC236}">
                <a16:creationId xmlns:a16="http://schemas.microsoft.com/office/drawing/2014/main" id="{E2DA610A-5A9A-40AC-BFC6-AC092DD33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29702" name="Placeholder 2">
            <a:extLst>
              <a:ext uri="{FF2B5EF4-FFF2-40B4-BE49-F238E27FC236}">
                <a16:creationId xmlns:a16="http://schemas.microsoft.com/office/drawing/2014/main" id="{7CCA9CD3-83EE-482B-91C4-7EA945933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29703" name="Espace réservé du contenu 3">
            <a:extLst>
              <a:ext uri="{FF2B5EF4-FFF2-40B4-BE49-F238E27FC236}">
                <a16:creationId xmlns:a16="http://schemas.microsoft.com/office/drawing/2014/main" id="{B3E231AE-C19E-4B45-82E0-26801F58127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2133600"/>
            <a:ext cx="65182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>
            <a:extLst>
              <a:ext uri="{FF2B5EF4-FFF2-40B4-BE49-F238E27FC236}">
                <a16:creationId xmlns:a16="http://schemas.microsoft.com/office/drawing/2014/main" id="{8B80A888-0F84-4F14-A4FD-97ED6AAC2BC1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38832D2-D465-40BB-94CD-EA0BADE70DF2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1747" name="Placeholder 1030">
            <a:extLst>
              <a:ext uri="{FF2B5EF4-FFF2-40B4-BE49-F238E27FC236}">
                <a16:creationId xmlns:a16="http://schemas.microsoft.com/office/drawing/2014/main" id="{1F011DA4-E939-46A9-A000-74520832D0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fr-CA" altLang="fr-FR" sz="2400" b="1">
                <a:solidFill>
                  <a:srgbClr val="333366"/>
                </a:solidFill>
              </a:rPr>
              <a:t>Les sources</a:t>
            </a:r>
          </a:p>
        </p:txBody>
      </p:sp>
      <p:sp>
        <p:nvSpPr>
          <p:cNvPr id="31748" name="Placeholder 2">
            <a:extLst>
              <a:ext uri="{FF2B5EF4-FFF2-40B4-BE49-F238E27FC236}">
                <a16:creationId xmlns:a16="http://schemas.microsoft.com/office/drawing/2014/main" id="{85FE8EF1-D30D-4AF3-A7A1-9819AC5D4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5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RECRUTEMENT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ET LA FIDÉLISATION DES EMPLOYÉS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1749" name="ZoneTexte 5">
            <a:extLst>
              <a:ext uri="{FF2B5EF4-FFF2-40B4-BE49-F238E27FC236}">
                <a16:creationId xmlns:a16="http://schemas.microsoft.com/office/drawing/2014/main" id="{F107A1A1-0769-4E13-897B-754903198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1750" name="Placeholder 2">
            <a:extLst>
              <a:ext uri="{FF2B5EF4-FFF2-40B4-BE49-F238E27FC236}">
                <a16:creationId xmlns:a16="http://schemas.microsoft.com/office/drawing/2014/main" id="{BB73AADC-1A55-4E45-89EA-844C808C0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200" b="1">
                <a:solidFill>
                  <a:schemeClr val="tx2"/>
                </a:solidFill>
                <a:ea typeface="ヒラギノ角ゴ Pro W3" charset="-128"/>
              </a:rPr>
              <a:t>5.2</a:t>
            </a:r>
            <a:r>
              <a:rPr lang="en-US" altLang="fr-FR" sz="1200">
                <a:solidFill>
                  <a:schemeClr val="tx2"/>
                </a:solidFill>
                <a:ea typeface="ヒラギノ角ゴ Pro W3" charset="-128"/>
              </a:rPr>
              <a:t> SUITE</a:t>
            </a:r>
          </a:p>
        </p:txBody>
      </p:sp>
      <p:sp>
        <p:nvSpPr>
          <p:cNvPr id="31751" name="AutoShape 5">
            <a:extLst>
              <a:ext uri="{FF2B5EF4-FFF2-40B4-BE49-F238E27FC236}">
                <a16:creationId xmlns:a16="http://schemas.microsoft.com/office/drawing/2014/main" id="{6973D1D8-E039-4DB7-AC40-6D50F1971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50" y="1773238"/>
            <a:ext cx="4751388" cy="1870075"/>
          </a:xfrm>
          <a:prstGeom prst="homePlate">
            <a:avLst>
              <a:gd name="adj" fmla="val 53720"/>
            </a:avLst>
          </a:prstGeom>
          <a:solidFill>
            <a:srgbClr val="E2E8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752" name="Rectangle 6">
            <a:extLst>
              <a:ext uri="{FF2B5EF4-FFF2-40B4-BE49-F238E27FC236}">
                <a16:creationId xmlns:a16="http://schemas.microsoft.com/office/drawing/2014/main" id="{B2168BB0-0B3D-4AE3-90AF-3910A1D4B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850" y="1844675"/>
            <a:ext cx="3322638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Affichage des postes</a:t>
            </a:r>
          </a:p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Promotion</a:t>
            </a:r>
          </a:p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Mutation ou déplacement</a:t>
            </a:r>
          </a:p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Rotation des postes</a:t>
            </a:r>
          </a:p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Réembauchage ou rappel au travail</a:t>
            </a:r>
          </a:p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Répertoire des compétences</a:t>
            </a:r>
          </a:p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Appariement des emplois</a:t>
            </a:r>
          </a:p>
        </p:txBody>
      </p:sp>
      <p:sp>
        <p:nvSpPr>
          <p:cNvPr id="31753" name="AutoShape 9">
            <a:extLst>
              <a:ext uri="{FF2B5EF4-FFF2-40B4-BE49-F238E27FC236}">
                <a16:creationId xmlns:a16="http://schemas.microsoft.com/office/drawing/2014/main" id="{0F4BD63C-D921-47B3-AC03-33E34A55E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73238"/>
            <a:ext cx="2305050" cy="1870075"/>
          </a:xfrm>
          <a:prstGeom prst="roundRect">
            <a:avLst>
              <a:gd name="adj" fmla="val 16667"/>
            </a:avLst>
          </a:prstGeom>
          <a:solidFill>
            <a:srgbClr val="538ADB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="1">
                <a:solidFill>
                  <a:schemeClr val="bg1"/>
                </a:solidFill>
                <a:ea typeface="ＭＳ Ｐゴシック" panose="020B0600070205080204" pitchFamily="34" charset="-128"/>
              </a:rPr>
              <a:t>Recrutement interne</a:t>
            </a:r>
            <a:endParaRPr lang="fr-CA" altLang="fr-FR" sz="1800" b="1">
              <a:solidFill>
                <a:schemeClr val="bg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1754" name="AutoShape 12">
            <a:extLst>
              <a:ext uri="{FF2B5EF4-FFF2-40B4-BE49-F238E27FC236}">
                <a16:creationId xmlns:a16="http://schemas.microsoft.com/office/drawing/2014/main" id="{FC01E503-69B2-42AE-BDBE-4BBD4E281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3789363"/>
            <a:ext cx="4968875" cy="2376487"/>
          </a:xfrm>
          <a:prstGeom prst="homePlate">
            <a:avLst>
              <a:gd name="adj" fmla="val 47722"/>
            </a:avLst>
          </a:prstGeom>
          <a:solidFill>
            <a:srgbClr val="F0F2DB"/>
          </a:solidFill>
          <a:ln w="9525">
            <a:solidFill>
              <a:srgbClr val="F0F2DB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755" name="Rectangle 13">
            <a:extLst>
              <a:ext uri="{FF2B5EF4-FFF2-40B4-BE49-F238E27FC236}">
                <a16:creationId xmlns:a16="http://schemas.microsoft.com/office/drawing/2014/main" id="{B18B68C8-7178-4958-AD8E-461F34D4A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850" y="3862388"/>
            <a:ext cx="37687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200" dirty="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Recommandation de candidats</a:t>
            </a:r>
          </a:p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200" dirty="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Communication directe avec l’employeur</a:t>
            </a:r>
          </a:p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200" dirty="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Centres d’emploi gouvernementaux</a:t>
            </a:r>
          </a:p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200" dirty="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Agences privées de placement temporaire</a:t>
            </a:r>
          </a:p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200" dirty="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Associations professionnelles et syndicats</a:t>
            </a:r>
          </a:p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200" dirty="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Établissements d’enseignement</a:t>
            </a:r>
          </a:p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200" dirty="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Médias, recrutement informatisé, par Internet</a:t>
            </a:r>
          </a:p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en-CA" altLang="fr-FR" sz="1200" dirty="0" err="1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Médias</a:t>
            </a:r>
            <a:r>
              <a:rPr lang="en-CA" altLang="fr-FR" sz="1200" dirty="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CA" altLang="fr-FR" sz="1200" dirty="0" err="1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sociaux</a:t>
            </a:r>
            <a:r>
              <a:rPr lang="en-CA" altLang="fr-FR" sz="1200" dirty="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CA" altLang="fr-FR" sz="1200" dirty="0" err="1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ou</a:t>
            </a:r>
            <a:r>
              <a:rPr lang="en-CA" altLang="fr-FR" sz="1200" dirty="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« </a:t>
            </a:r>
            <a:r>
              <a:rPr lang="en-CA" altLang="fr-FR" sz="1200" dirty="0" err="1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recrutement</a:t>
            </a:r>
            <a:r>
              <a:rPr lang="en-CA" altLang="fr-FR" sz="1200" dirty="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2.0 »</a:t>
            </a:r>
            <a:endParaRPr lang="fr-CA" altLang="fr-FR" sz="1200" dirty="0">
              <a:solidFill>
                <a:srgbClr val="333366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200" dirty="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Acquisitions et fusions d’entreprises</a:t>
            </a:r>
          </a:p>
        </p:txBody>
      </p:sp>
      <p:sp>
        <p:nvSpPr>
          <p:cNvPr id="31756" name="AutoShape 14">
            <a:extLst>
              <a:ext uri="{FF2B5EF4-FFF2-40B4-BE49-F238E27FC236}">
                <a16:creationId xmlns:a16="http://schemas.microsoft.com/office/drawing/2014/main" id="{F5597A34-2032-444E-84A3-DEBC68A75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789363"/>
            <a:ext cx="2305050" cy="2393950"/>
          </a:xfrm>
          <a:prstGeom prst="roundRect">
            <a:avLst>
              <a:gd name="adj" fmla="val 16667"/>
            </a:avLst>
          </a:prstGeom>
          <a:solidFill>
            <a:srgbClr val="D2DA7A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="1">
                <a:solidFill>
                  <a:schemeClr val="bg1"/>
                </a:solidFill>
                <a:ea typeface="ＭＳ Ｐゴシック" panose="020B0600070205080204" pitchFamily="34" charset="-128"/>
              </a:rPr>
              <a:t>Recrutement externe</a:t>
            </a:r>
            <a:endParaRPr lang="fr-CA" altLang="fr-FR" sz="1800" b="1">
              <a:solidFill>
                <a:schemeClr val="bg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e_physique_xxi TOME_A">
  <a:themeElements>
    <a:clrScheme name="Nouvelle pré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é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Nouvelle pré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EEF6307B67264E8C171B4715F369EA" ma:contentTypeVersion="12" ma:contentTypeDescription="Create a new document." ma:contentTypeScope="" ma:versionID="2b40045fb8d89b348f6a2bf9622bd4ca">
  <xsd:schema xmlns:xsd="http://www.w3.org/2001/XMLSchema" xmlns:xs="http://www.w3.org/2001/XMLSchema" xmlns:p="http://schemas.microsoft.com/office/2006/metadata/properties" xmlns:ns3="52004f63-f070-4f41-b1e2-ce4fca413533" xmlns:ns4="0ee35f27-655c-47c2-90f1-692ebe9f4ad8" targetNamespace="http://schemas.microsoft.com/office/2006/metadata/properties" ma:root="true" ma:fieldsID="95c1ffec81674acb2667323be209df98" ns3:_="" ns4:_="">
    <xsd:import namespace="52004f63-f070-4f41-b1e2-ce4fca413533"/>
    <xsd:import namespace="0ee35f27-655c-47c2-90f1-692ebe9f4a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04f63-f070-4f41-b1e2-ce4fca4135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35f27-655c-47c2-90f1-692ebe9f4a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7D4E69-30FC-4085-99B7-BE7C168EA4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6E03EF-49DC-4055-B33C-1838933560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004f63-f070-4f41-b1e2-ce4fca413533"/>
    <ds:schemaRef ds:uri="0ee35f27-655c-47c2-90f1-692ebe9f4a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91724F-3C09-4491-9506-D04F1B51D019}">
  <ds:schemaRefs>
    <ds:schemaRef ds:uri="http://schemas.microsoft.com/office/2006/documentManagement/types"/>
    <ds:schemaRef ds:uri="52004f63-f070-4f41-b1e2-ce4fca41353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0ee35f27-655c-47c2-90f1-692ebe9f4ad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Modele_physique_xxi TOME_A.pot</Template>
  <TotalTime>760</TotalTime>
  <Words>1162</Words>
  <Application>Microsoft Office PowerPoint</Application>
  <PresentationFormat>Affichage à l'écran (4:3)</PresentationFormat>
  <Paragraphs>178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Arial</vt:lpstr>
      <vt:lpstr>Modele_physique_xxi TOME_A</vt:lpstr>
      <vt:lpstr>Présentation PowerPoint</vt:lpstr>
      <vt:lpstr> Chapitre 5</vt:lpstr>
      <vt:lpstr>Plan de chapitre</vt:lpstr>
      <vt:lpstr>5.1 Le processus de recrutement</vt:lpstr>
      <vt:lpstr>Les objectifs du processus de recrutement</vt:lpstr>
      <vt:lpstr>Les étapes du processus de recrutement</vt:lpstr>
      <vt:lpstr>Exemple d’un  profil de poste </vt:lpstr>
      <vt:lpstr>5.2 Les stratégies, les sources et les méthodes        de recrutement</vt:lpstr>
      <vt:lpstr>Les sources</vt:lpstr>
      <vt:lpstr>Du recrutement 1.0 au recrutement 4.0</vt:lpstr>
      <vt:lpstr>5.3 Les aspects à considérer dans le processus        de recrutement</vt:lpstr>
      <vt:lpstr>5.4 Les actions organisationnelles        visant à favoriser le recrutement</vt:lpstr>
      <vt:lpstr>5.5 Les stratégies d’attraction        et de fidélisation des employés</vt:lpstr>
      <vt:lpstr>Comprendre les causes du roulement</vt:lpstr>
      <vt:lpstr>Fidéliser par des actions organisationnelles </vt:lpstr>
      <vt:lpstr>Quelques exemples de moyens visant l’attraction  de candidatures et la rétention en emploi  </vt:lpstr>
      <vt:lpstr>5.6 L’évaluation du recrutement Indices d’évaluation de l’efficacité d’un service RH  en matière de dotation </vt:lpstr>
      <vt:lpstr>La vérification opérationnelle Questions d’entrevue utiles lors de la vérification opérationnelle de la gestion des ressources humaines en matière de recrutement </vt:lpstr>
    </vt:vector>
  </TitlesOfParts>
  <Company>•••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Martin Tremblay</dc:creator>
  <cp:lastModifiedBy>Hennequart, Pauline</cp:lastModifiedBy>
  <cp:revision>93</cp:revision>
  <cp:lastPrinted>2012-11-19T20:15:19Z</cp:lastPrinted>
  <dcterms:created xsi:type="dcterms:W3CDTF">2010-06-17T13:05:13Z</dcterms:created>
  <dcterms:modified xsi:type="dcterms:W3CDTF">2023-06-13T14:25:32Z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0x01010060EEF6307B67264E8C171B4715F369EA</vt:lpwstr>
  </property>
</Properties>
</file>