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0" r:id="rId7"/>
    <p:sldId id="550" r:id="rId8"/>
    <p:sldId id="572" r:id="rId9"/>
    <p:sldId id="551" r:id="rId10"/>
    <p:sldId id="552" r:id="rId11"/>
    <p:sldId id="553" r:id="rId12"/>
    <p:sldId id="554" r:id="rId13"/>
    <p:sldId id="555" r:id="rId14"/>
    <p:sldId id="567" r:id="rId15"/>
    <p:sldId id="569" r:id="rId16"/>
    <p:sldId id="573" r:id="rId17"/>
    <p:sldId id="570" r:id="rId18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2880">
          <p15:clr>
            <a:srgbClr val="A4A3A4"/>
          </p15:clr>
        </p15:guide>
        <p15:guide id="3" pos="431">
          <p15:clr>
            <a:srgbClr val="A4A3A4"/>
          </p15:clr>
        </p15:guide>
        <p15:guide id="4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/>
  <p:cmAuthor id="2" name="Hugues-O. Blouin" initials="HOB" lastIdx="68" clrIdx="1"/>
  <p:cmAuthor id="3" name="marion.cote@umontreal.ca" initials="ma" lastIdx="9" clrIdx="2">
    <p:extLst>
      <p:ext uri="{19B8F6BF-5375-455C-9EA6-DF929625EA0E}">
        <p15:presenceInfo xmlns:p15="http://schemas.microsoft.com/office/powerpoint/2012/main" userId="S::urn:spo:guest#marion.cote@umontreal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25883-546F-4B68-8A00-922444CC76D7}" v="11" dt="2020-12-15T03:51:28.567"/>
    <p1510:client id="{6FD9A69F-A78B-3695-0F42-7F3C4E2E5BBE}" v="5" dt="2020-12-15T03:53:05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1"/>
    <p:restoredTop sz="94714"/>
  </p:normalViewPr>
  <p:slideViewPr>
    <p:cSldViewPr>
      <p:cViewPr varScale="1">
        <p:scale>
          <a:sx n="104" d="100"/>
          <a:sy n="104" d="100"/>
        </p:scale>
        <p:origin x="1380" y="108"/>
      </p:cViewPr>
      <p:guideLst>
        <p:guide orient="horz" pos="1480"/>
        <p:guide pos="2880"/>
        <p:guide pos="431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ulx, Geneviève/Anais" userId="S::genevieve-anais.proulx@pearsonerpi.com::939a8915-ac43-415b-81d1-435d231b953e" providerId="AD" clId="Web-{6FD9A69F-A78B-3695-0F42-7F3C4E2E5BBE}"/>
    <pc:docChg chg="modSld">
      <pc:chgData name="Proulx, Geneviève/Anais" userId="S::genevieve-anais.proulx@pearsonerpi.com::939a8915-ac43-415b-81d1-435d231b953e" providerId="AD" clId="Web-{6FD9A69F-A78B-3695-0F42-7F3C4E2E5BBE}" dt="2020-12-15T03:53:05.251" v="4" actId="20577"/>
      <pc:docMkLst>
        <pc:docMk/>
      </pc:docMkLst>
      <pc:sldChg chg="modSp">
        <pc:chgData name="Proulx, Geneviève/Anais" userId="S::genevieve-anais.proulx@pearsonerpi.com::939a8915-ac43-415b-81d1-435d231b953e" providerId="AD" clId="Web-{6FD9A69F-A78B-3695-0F42-7F3C4E2E5BBE}" dt="2020-12-15T03:52:43.814" v="1" actId="20577"/>
        <pc:sldMkLst>
          <pc:docMk/>
          <pc:sldMk cId="0" sldId="551"/>
        </pc:sldMkLst>
        <pc:spChg chg="mod">
          <ac:chgData name="Proulx, Geneviève/Anais" userId="S::genevieve-anais.proulx@pearsonerpi.com::939a8915-ac43-415b-81d1-435d231b953e" providerId="AD" clId="Web-{6FD9A69F-A78B-3695-0F42-7F3C4E2E5BBE}" dt="2020-12-15T03:52:43.814" v="1" actId="20577"/>
          <ac:spMkLst>
            <pc:docMk/>
            <pc:sldMk cId="0" sldId="551"/>
            <ac:spMk id="23555" creationId="{1CB54DFA-DD2C-45B5-8E8C-51419A4BD51A}"/>
          </ac:spMkLst>
        </pc:spChg>
      </pc:sldChg>
      <pc:sldChg chg="modSp">
        <pc:chgData name="Proulx, Geneviève/Anais" userId="S::genevieve-anais.proulx@pearsonerpi.com::939a8915-ac43-415b-81d1-435d231b953e" providerId="AD" clId="Web-{6FD9A69F-A78B-3695-0F42-7F3C4E2E5BBE}" dt="2020-12-15T03:53:05.251" v="4" actId="20577"/>
        <pc:sldMkLst>
          <pc:docMk/>
          <pc:sldMk cId="163539255" sldId="567"/>
        </pc:sldMkLst>
        <pc:spChg chg="mod">
          <ac:chgData name="Proulx, Geneviève/Anais" userId="S::genevieve-anais.proulx@pearsonerpi.com::939a8915-ac43-415b-81d1-435d231b953e" providerId="AD" clId="Web-{6FD9A69F-A78B-3695-0F42-7F3C4E2E5BBE}" dt="2020-12-15T03:53:05.251" v="4" actId="20577"/>
          <ac:spMkLst>
            <pc:docMk/>
            <pc:sldMk cId="163539255" sldId="567"/>
            <ac:spMk id="33795" creationId="{043D70EE-FBF7-4E3C-86F6-0589215707F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234608-6CD9-4F1E-8082-4102B4FF74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4517DBB-8C2F-44EB-AF46-782C811542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F308632-2CCF-468E-8DB0-510BB86653D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B36CB68-9733-45D1-99E0-31571F6212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556164-3470-4F57-8561-357849A489F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B0DE513-1EA2-4C4B-ADB8-9FD10504A5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AE96663-5A2F-44CD-AAFD-00F8A03049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Placeholder 4">
            <a:extLst>
              <a:ext uri="{FF2B5EF4-FFF2-40B4-BE49-F238E27FC236}">
                <a16:creationId xmlns:a16="http://schemas.microsoft.com/office/drawing/2014/main" id="{CD365530-8687-4EDF-ADFE-4EBDAAEEF0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9F74370-9C39-4454-B30E-498600A5F7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B672019-E1C6-42B9-8EC1-A2BD39AA44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B1DC854-A74A-4C8A-811C-5B8F1A76A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ED9763-7F1F-48F2-BBAC-94EE02FF9110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>
            <a:extLst>
              <a:ext uri="{FF2B5EF4-FFF2-40B4-BE49-F238E27FC236}">
                <a16:creationId xmlns:a16="http://schemas.microsoft.com/office/drawing/2014/main" id="{94197C74-BDE4-473E-AC24-9AACFB1E8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>
            <a:extLst>
              <a:ext uri="{FF2B5EF4-FFF2-40B4-BE49-F238E27FC236}">
                <a16:creationId xmlns:a16="http://schemas.microsoft.com/office/drawing/2014/main" id="{1C2CBB50-1116-4848-BC4C-42D23D58F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DFA7496A-5212-4491-90F4-C4B0F9FD3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E380F039-D542-4106-83C1-302AF5E9A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>
            <a:extLst>
              <a:ext uri="{FF2B5EF4-FFF2-40B4-BE49-F238E27FC236}">
                <a16:creationId xmlns:a16="http://schemas.microsoft.com/office/drawing/2014/main" id="{97AC7D2D-99FF-4C35-838C-241DC8A63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>
            <a:extLst>
              <a:ext uri="{FF2B5EF4-FFF2-40B4-BE49-F238E27FC236}">
                <a16:creationId xmlns:a16="http://schemas.microsoft.com/office/drawing/2014/main" id="{AD911C0C-90A3-4349-84BA-6CB6050AA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16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CC04F886-DC01-4011-86A5-73837A427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15A87A31-6BEB-42FA-B74B-3952AE207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513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CC04F886-DC01-4011-86A5-73837A427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15A87A31-6BEB-42FA-B74B-3952AE207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03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CC04F886-DC01-4011-86A5-73837A427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15A87A31-6BEB-42FA-B74B-3952AE207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292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>
            <a:extLst>
              <a:ext uri="{FF2B5EF4-FFF2-40B4-BE49-F238E27FC236}">
                <a16:creationId xmlns:a16="http://schemas.microsoft.com/office/drawing/2014/main" id="{CA4682C7-1B9C-408D-951E-8CA896295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FCCAE828-811E-4106-8CF6-062636D6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une autre page de partie ou de chapitre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>
            <a:extLst>
              <a:ext uri="{FF2B5EF4-FFF2-40B4-BE49-F238E27FC236}">
                <a16:creationId xmlns:a16="http://schemas.microsoft.com/office/drawing/2014/main" id="{185042CD-F94A-4051-B7A7-2F629CC2E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82611A1E-7788-4F6B-B445-EBF81B221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>
            <a:extLst>
              <a:ext uri="{FF2B5EF4-FFF2-40B4-BE49-F238E27FC236}">
                <a16:creationId xmlns:a16="http://schemas.microsoft.com/office/drawing/2014/main" id="{60B4BEFD-3622-4D4F-991F-AE1A38D57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D263F68E-26FF-41D1-B282-E328B2DF3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D2E7D135-5DCA-4E09-8107-92279748F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035EC737-E016-49EE-BD48-74B875E43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29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D2E7D135-5DCA-4E09-8107-92279748F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035EC737-E016-49EE-BD48-74B875E43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>
            <a:extLst>
              <a:ext uri="{FF2B5EF4-FFF2-40B4-BE49-F238E27FC236}">
                <a16:creationId xmlns:a16="http://schemas.microsoft.com/office/drawing/2014/main" id="{894DE6A5-182F-4561-86C9-1E8124D2D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4C4BD6FD-FBFD-45C8-95EE-10AF7DF18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D167FEEB-03F0-4CBF-B050-FB884FD03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7E249B50-35C1-4223-96C9-7D2A97253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>
            <a:extLst>
              <a:ext uri="{FF2B5EF4-FFF2-40B4-BE49-F238E27FC236}">
                <a16:creationId xmlns:a16="http://schemas.microsoft.com/office/drawing/2014/main" id="{A5AF889B-6B55-4309-99C2-391FC9A49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858AFE8D-1593-4E2A-8EE2-0CC664286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E53C62-E72F-406E-B173-2DB8053D5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998A-9127-4F73-9745-7A0F2219667C}" type="datetime1">
              <a:rPr lang="fr-CA" altLang="fr-FR"/>
              <a:pPr>
                <a:defRPr/>
              </a:pPr>
              <a:t>13/06/23</a:t>
            </a:fld>
            <a:endParaRPr lang="de-DE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F07748-5DA4-49E5-B1F8-B978CC7F2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A6786A-F58F-499C-9393-48DC07BF0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1B3BE-73FB-4763-BC23-428CDDB3112D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79956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923FE5-976C-4239-8338-DF906AAF3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E9D12-AC71-4112-A3F4-679FB1FDCF92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3F6C0-F612-4FE0-92C2-EAA1E2165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5D8F65-AE46-464B-BD26-C668649BA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6ADC5-AEC1-4F37-B9A1-E2E528CF8319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9321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386973-7F07-45F5-8872-E00C7C303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E9B8-17D8-4783-A25F-06D513119CAC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8BB5F-26D0-4C08-B0B0-57F9879D7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C8C71E-2C4F-4602-B41B-B87A1681F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A6BE1-751E-441A-9055-E1581DB83FD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5076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606004-19CD-4CAB-B866-32B943EBF1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DAAD-0B1C-4536-9F1C-53767D0B9AA6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C71EA4-D5BA-454C-8313-57DCE6F1C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092C85-234A-49B6-8446-6B7581DF3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35465-3240-4CC1-BD49-8333C271C27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10093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B5BD3-2154-47FD-8876-B2842A47B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C0C2-7B21-4AF4-8D34-A35056FFE894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88A2F8-4970-4523-B0A4-D9066F533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127647-D918-4AF7-A0D5-BD193069B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24699-04E5-4976-BD73-B3D0CB597CC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017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99AC9-7A02-4238-8BB3-FC17B6791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BE6D9-E8DE-45FD-9942-F89E17A16D88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16B01-9827-4394-86CA-4C7493469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3E6C3-6EF1-4328-94B1-B674A169A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1C49F-6702-49F3-B25D-8BF9A49076CA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2162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7AE33B-D750-4B4C-8B5A-6C98F267D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DEFFF-B4C4-4702-A90B-B6D297329E08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1AF62B-2FDB-435B-B23E-0CCA17F46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6692E0C-A676-489A-BB94-15DA6B3DB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17ACE-56CC-49F1-8B8B-55B0D3F1FA0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18696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B8AF61-FE76-41F1-8844-A48A12F8D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989C-F0D6-4C4D-88C3-3E0E339552A2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2D5D7C-39D9-4E26-AEB1-B1D54BF16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7A36BC-7BCC-4830-8403-54B005EB7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5A40-292B-49A8-AD85-B20C52E1477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9761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2140AE-C10E-427A-9293-7170AC0BF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7C093-747D-4F7E-8C97-AC912A2C9DBF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362CA1-E09E-4705-82C6-D0EF4E17A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2BF065-B5D4-43DD-A00F-3343512CF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87B4F-4388-4D42-96CB-75B5AF41526D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1216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CE060-4612-4B94-83AA-48B1C1777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4F61-72EC-4066-AD9B-530DB1F414EA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8DC52-F648-4210-A504-4A0034A7A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0AD9C-12CF-43E2-B667-0EFF01E9F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6DC33-6CE5-44F4-924D-3FBED2F124B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50290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A791A-A6EB-489B-BC97-47B07DEFE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D2B4-EEDC-4AC5-B7F6-CB3C3DD4CF07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4C6AA-435A-456E-922E-A3D5FFC45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79C39-7579-4868-A775-A954781E3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D9A49-BD75-4D39-A45F-CC089FE86ADE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7958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376E40-8C8C-472A-9275-BF3995257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78EBF5-78E8-4CCD-8ACF-8E799B605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64B78C37-7886-47C7-89DE-DC4D13D56C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6BF598B3-3A20-44B7-BA53-22E401BD7AD2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00292BD6-CD39-420C-A441-0C6EBFA202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EF694261-48CB-4BC7-876E-6005991996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493A9205-6B7C-4676-8EF3-4168CEB93D82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>
            <a:extLst>
              <a:ext uri="{FF2B5EF4-FFF2-40B4-BE49-F238E27FC236}">
                <a16:creationId xmlns:a16="http://schemas.microsoft.com/office/drawing/2014/main" id="{9B82E611-302A-4B25-AE23-D95FF385C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24975" cy="6858000"/>
          </a:xfrm>
          <a:prstGeom prst="rect">
            <a:avLst/>
          </a:prstGeom>
          <a:solidFill>
            <a:srgbClr val="C9C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100" b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D9EAAE26-C730-4CE6-801D-B8B8E7EEA0C3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78C92B9-70F6-45A8-99CF-04ECC8F4FD65}" type="slidenum">
              <a:rPr lang="fr-CA" altLang="fr-FR" sz="1400">
                <a:solidFill>
                  <a:schemeClr val="bg1"/>
                </a:solidFill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>
              <a:solidFill>
                <a:schemeClr val="bg1"/>
              </a:solidFill>
              <a:ea typeface="ヒラギノ角ゴ Pro W3" charset="-128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E2DCB3-BE04-4413-BF3E-CA90B937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04813"/>
            <a:ext cx="7216775" cy="5991225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0D8D5FDC-4A5F-4317-8DF2-49F4EF9A6B78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FDE6450-354C-4168-9346-010FEF97D2A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3795" name="Placeholder 1030">
            <a:extLst>
              <a:ext uri="{FF2B5EF4-FFF2-40B4-BE49-F238E27FC236}">
                <a16:creationId xmlns:a16="http://schemas.microsoft.com/office/drawing/2014/main" id="{043D70EE-FBF7-4E3C-86F6-0589215707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15.2 La </a:t>
            </a:r>
            <a:r>
              <a:rPr lang="en-US" altLang="fr-FR" sz="2400" b="1" dirty="0" err="1"/>
              <a:t>fonction</a:t>
            </a:r>
            <a:r>
              <a:rPr lang="en-US" altLang="fr-FR" sz="2400" b="1" dirty="0"/>
              <a:t> RH 4.0 : transformations et nouveaux </a:t>
            </a:r>
            <a:r>
              <a:rPr lang="en-US" altLang="fr-FR" sz="2400" b="1" dirty="0" err="1"/>
              <a:t>rôles</a:t>
            </a:r>
            <a:endParaRPr lang="en-US" altLang="fr-FR" sz="2400" dirty="0" err="1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11B5D450-330C-4B41-9D73-A49ACD77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</a:t>
            </a:r>
            <a:r>
              <a:rPr lang="en-US" altLang="fr-FR" sz="1050" dirty="0" err="1">
                <a:solidFill>
                  <a:schemeClr val="tx2"/>
                </a:solidFill>
                <a:ea typeface="ヒラギノ角ゴ Pro W3" panose="020B0300000000000000" pitchFamily="34" charset="-128"/>
              </a:rPr>
              <a:t>À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33797" name="ZoneTexte 5">
            <a:extLst>
              <a:ext uri="{FF2B5EF4-FFF2-40B4-BE49-F238E27FC236}">
                <a16:creationId xmlns:a16="http://schemas.microsoft.com/office/drawing/2014/main" id="{73170067-771F-4AF9-BE63-1BDD6877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A39724BE-EBFB-40B4-AF85-92D728441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61" y="2130643"/>
            <a:ext cx="6934762" cy="4020678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56B2F660-EF8C-487E-B496-E184374FAC2D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F568C3C-BA71-4638-9E99-6124BE171BD9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400114A6-AA90-4F03-B1B9-2B85CA6734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Les </a:t>
            </a:r>
            <a:r>
              <a:rPr lang="en-US" altLang="fr-FR" sz="2400" b="1" dirty="0" err="1"/>
              <a:t>enjeux</a:t>
            </a:r>
            <a:br>
              <a:rPr lang="en-US" altLang="fr-FR" sz="2400" b="1" dirty="0"/>
            </a:br>
            <a:endParaRPr lang="en-US" altLang="fr-FR" sz="2400" b="1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0C159AC3-0F81-4F0D-A38C-2C5CEDC55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</a:t>
            </a:r>
            <a:r>
              <a:rPr lang="en-US" altLang="fr-FR" sz="1050" dirty="0" err="1">
                <a:solidFill>
                  <a:schemeClr val="tx2"/>
                </a:solidFill>
                <a:ea typeface="ヒラギノ角ゴ Pro W3" panose="020B0300000000000000" pitchFamily="34" charset="-128"/>
              </a:rPr>
              <a:t>À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FB7A5972-2DA6-4E14-B28A-DB039B87B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5846" name="Slide Number Placeholder 6">
            <a:extLst>
              <a:ext uri="{FF2B5EF4-FFF2-40B4-BE49-F238E27FC236}">
                <a16:creationId xmlns:a16="http://schemas.microsoft.com/office/drawing/2014/main" id="{4476BEC6-238D-420F-810C-281D2840BF2A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15.2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2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AC917E11-EC80-4AEC-82E1-63E8565B9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4870" y="1276474"/>
            <a:ext cx="10287612" cy="49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56B2F660-EF8C-487E-B496-E184374FAC2D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F568C3C-BA71-4638-9E99-6124BE171BD9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400114A6-AA90-4F03-B1B9-2B85CA6734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6622504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Les </a:t>
            </a:r>
            <a:r>
              <a:rPr lang="en-US" altLang="fr-FR" sz="2400" b="1" dirty="0" err="1"/>
              <a:t>critères</a:t>
            </a:r>
            <a:r>
              <a:rPr lang="en-US" altLang="fr-FR" sz="2400" b="1" dirty="0"/>
              <a:t> de performances (1/2)</a:t>
            </a:r>
            <a:br>
              <a:rPr lang="en-US" altLang="fr-FR" sz="2400" b="1" dirty="0"/>
            </a:br>
            <a:endParaRPr lang="en-US" altLang="fr-FR" sz="2400" b="1" dirty="0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0C159AC3-0F81-4F0D-A38C-2C5CEDC55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À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FB7A5972-2DA6-4E14-B28A-DB039B87B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5846" name="Slide Number Placeholder 6">
            <a:extLst>
              <a:ext uri="{FF2B5EF4-FFF2-40B4-BE49-F238E27FC236}">
                <a16:creationId xmlns:a16="http://schemas.microsoft.com/office/drawing/2014/main" id="{4476BEC6-238D-420F-810C-281D2840BF2A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 dirty="0">
                <a:ea typeface="ヒラギノ角ゴ Pro W3" charset="-128"/>
              </a:rPr>
              <a:t>15.2 </a:t>
            </a:r>
            <a:r>
              <a:rPr lang="fr-CA" altLang="fr-FR" sz="1100" dirty="0">
                <a:ea typeface="ヒラギノ角ゴ Pro W3" charset="-128"/>
              </a:rPr>
              <a:t>SUITE</a:t>
            </a:r>
          </a:p>
        </p:txBody>
      </p:sp>
      <p:pic>
        <p:nvPicPr>
          <p:cNvPr id="3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915027E-D686-4715-BD7E-D25A32943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846"/>
          <a:stretch/>
        </p:blipFill>
        <p:spPr>
          <a:xfrm>
            <a:off x="693153" y="1912749"/>
            <a:ext cx="7486600" cy="40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8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56B2F660-EF8C-487E-B496-E184374FAC2D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F568C3C-BA71-4638-9E99-6124BE171BD9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400114A6-AA90-4F03-B1B9-2B85CA6734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6622504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Les </a:t>
            </a:r>
            <a:r>
              <a:rPr lang="en-US" altLang="fr-FR" sz="2400" b="1" dirty="0" err="1"/>
              <a:t>critères</a:t>
            </a:r>
            <a:r>
              <a:rPr lang="en-US" altLang="fr-FR" sz="2400" b="1" dirty="0"/>
              <a:t> de performances (2/2)</a:t>
            </a:r>
            <a:br>
              <a:rPr lang="en-US" altLang="fr-FR" sz="2400" b="1" dirty="0"/>
            </a:br>
            <a:endParaRPr lang="en-US" altLang="fr-FR" sz="2400" b="1" dirty="0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0C159AC3-0F81-4F0D-A38C-2C5CEDC55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À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FB7A5972-2DA6-4E14-B28A-DB039B87B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5846" name="Slide Number Placeholder 6">
            <a:extLst>
              <a:ext uri="{FF2B5EF4-FFF2-40B4-BE49-F238E27FC236}">
                <a16:creationId xmlns:a16="http://schemas.microsoft.com/office/drawing/2014/main" id="{4476BEC6-238D-420F-810C-281D2840BF2A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 dirty="0">
                <a:ea typeface="ヒラギノ角ゴ Pro W3" charset="-128"/>
              </a:rPr>
              <a:t>15.2 </a:t>
            </a:r>
            <a:r>
              <a:rPr lang="fr-CA" altLang="fr-FR" sz="1100" dirty="0">
                <a:ea typeface="ヒラギノ角ゴ Pro W3" charset="-128"/>
              </a:rPr>
              <a:t>SUITE</a:t>
            </a:r>
          </a:p>
        </p:txBody>
      </p:sp>
      <p:pic>
        <p:nvPicPr>
          <p:cNvPr id="3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915027E-D686-4715-BD7E-D25A32943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154"/>
          <a:stretch/>
        </p:blipFill>
        <p:spPr>
          <a:xfrm>
            <a:off x="619091" y="2154148"/>
            <a:ext cx="7905818" cy="36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2">
            <a:extLst>
              <a:ext uri="{FF2B5EF4-FFF2-40B4-BE49-F238E27FC236}">
                <a16:creationId xmlns:a16="http://schemas.microsoft.com/office/drawing/2014/main" id="{420C1B5B-C7B6-4453-8A86-34EBFC8C5D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9138"/>
            <a:ext cx="7239000" cy="1219200"/>
          </a:xfrm>
        </p:spPr>
        <p:txBody>
          <a:bodyPr/>
          <a:lstStyle/>
          <a:p>
            <a:pPr algn="l" eaLnBrk="1" hangingPunct="1"/>
            <a:r>
              <a:rPr lang="en-US" altLang="fr-FR" sz="3600" b="1"/>
              <a:t> Chapitre 15</a:t>
            </a:r>
          </a:p>
        </p:txBody>
      </p:sp>
      <p:sp>
        <p:nvSpPr>
          <p:cNvPr id="17411" name="Placeholder 3">
            <a:extLst>
              <a:ext uri="{FF2B5EF4-FFF2-40B4-BE49-F238E27FC236}">
                <a16:creationId xmlns:a16="http://schemas.microsoft.com/office/drawing/2014/main" id="{50FCC3FE-941C-4E73-B1A1-CC1E1FC1DB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436938"/>
            <a:ext cx="9648825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CA" altLang="fr-FR" sz="3600"/>
              <a:t>La fonction RH à l’ère numérique : transformations et performance organisationnelle</a:t>
            </a:r>
          </a:p>
        </p:txBody>
      </p:sp>
      <p:sp>
        <p:nvSpPr>
          <p:cNvPr id="17412" name="ZoneTexte 1">
            <a:extLst>
              <a:ext uri="{FF2B5EF4-FFF2-40B4-BE49-F238E27FC236}">
                <a16:creationId xmlns:a16="http://schemas.microsoft.com/office/drawing/2014/main" id="{69598B5F-4965-43BE-BDC1-4BE4FF17D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7413" name="Placeholder 2">
            <a:extLst>
              <a:ext uri="{FF2B5EF4-FFF2-40B4-BE49-F238E27FC236}">
                <a16:creationId xmlns:a16="http://schemas.microsoft.com/office/drawing/2014/main" id="{0CC3951C-91B4-4AFE-9E0B-457A468A1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PARTIE 6 </a:t>
            </a: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LES DÉFIS CONTEMPORAINS</a:t>
            </a:r>
            <a:endParaRPr lang="en-US" altLang="fr-FR" sz="1200" b="1" i="1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D822820C-532C-413A-8D31-718E195BC8A4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4A42C92-EE33-46EC-8F14-AEEEDBA1CCE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1620A151-6A37-447D-9EEF-EC52E52E277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2349500"/>
            <a:ext cx="7772400" cy="3660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A" altLang="fr-FR" sz="2000" b="1"/>
              <a:t>OBJECTIF 15A – Expliquer la contribution de la GRH à la performance organisationnelle</a:t>
            </a:r>
            <a:endParaRPr lang="fr-CA" altLang="fr-FR" sz="1800" b="1"/>
          </a:p>
          <a:p>
            <a:pPr marL="0" indent="0" eaLnBrk="1" hangingPunct="1">
              <a:buFontTx/>
              <a:buNone/>
            </a:pPr>
            <a:r>
              <a:rPr lang="fr-CA" altLang="fr-FR" sz="2000" b="1"/>
              <a:t>15.1</a:t>
            </a:r>
            <a:r>
              <a:rPr lang="fr-CA" altLang="fr-FR" sz="2000"/>
              <a:t> 	La fonction RH et la performance organisationnelle</a:t>
            </a:r>
          </a:p>
          <a:p>
            <a:pPr marL="0" indent="0" eaLnBrk="1" hangingPunct="1">
              <a:buFontTx/>
              <a:buNone/>
            </a:pPr>
            <a:endParaRPr lang="fr-CA" altLang="fr-FR" sz="1800" b="1"/>
          </a:p>
          <a:p>
            <a:pPr marL="0" indent="0" eaLnBrk="1" hangingPunct="1">
              <a:buFontTx/>
              <a:buNone/>
            </a:pPr>
            <a:r>
              <a:rPr lang="fr-CA" altLang="fr-FR" sz="2000" b="1"/>
              <a:t>OBJECTIF 15B – Décrire les transformations de la fonction RH</a:t>
            </a:r>
          </a:p>
          <a:p>
            <a:pPr marL="0" indent="0" eaLnBrk="1" hangingPunct="1">
              <a:buFontTx/>
              <a:buNone/>
            </a:pPr>
            <a:r>
              <a:rPr lang="fr-CA" altLang="fr-FR" sz="2000" b="1"/>
              <a:t>15.2</a:t>
            </a:r>
            <a:r>
              <a:rPr lang="fr-CA" altLang="fr-FR" sz="2000"/>
              <a:t> 	La fonction RH 4.0 : transformations et nouveaux rôles</a:t>
            </a:r>
            <a:endParaRPr lang="fr-CA" altLang="fr-FR" sz="2400" b="1"/>
          </a:p>
          <a:p>
            <a:pPr marL="0" indent="0">
              <a:buFontTx/>
              <a:buNone/>
            </a:pPr>
            <a:endParaRPr lang="fr-CA" altLang="fr-FR" sz="2000" b="1"/>
          </a:p>
          <a:p>
            <a:pPr marL="0" indent="0">
              <a:buFontTx/>
              <a:buNone/>
            </a:pPr>
            <a:endParaRPr lang="fr-CA" altLang="fr-FR" sz="2000" b="1"/>
          </a:p>
          <a:p>
            <a:pPr marL="0" indent="0">
              <a:buFontTx/>
              <a:buNone/>
            </a:pPr>
            <a:endParaRPr lang="fr-CA" altLang="fr-FR" sz="2000" b="1"/>
          </a:p>
          <a:p>
            <a:pPr marL="0" indent="0">
              <a:buFontTx/>
              <a:buNone/>
            </a:pPr>
            <a:endParaRPr lang="fr-CA" altLang="fr-FR" sz="2000" b="1"/>
          </a:p>
          <a:p>
            <a:pPr marL="0" indent="0">
              <a:buFontTx/>
              <a:buNone/>
            </a:pPr>
            <a:endParaRPr lang="fr-CA" altLang="fr-FR" sz="2000" b="1"/>
          </a:p>
          <a:p>
            <a:pPr marL="0" indent="0" eaLnBrk="1" hangingPunct="1">
              <a:spcBef>
                <a:spcPts val="800"/>
              </a:spcBef>
              <a:buFontTx/>
              <a:buNone/>
            </a:pPr>
            <a:endParaRPr lang="fr-CA" altLang="fr-FR" sz="2000"/>
          </a:p>
        </p:txBody>
      </p:sp>
      <p:sp>
        <p:nvSpPr>
          <p:cNvPr id="19460" name="Placeholder 1030">
            <a:extLst>
              <a:ext uri="{FF2B5EF4-FFF2-40B4-BE49-F238E27FC236}">
                <a16:creationId xmlns:a16="http://schemas.microsoft.com/office/drawing/2014/main" id="{B6D00D49-FEBE-4D8F-A9FE-82343B1347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Plan de chapitre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3FEC418A-E13A-41BE-9C78-72F591AB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</a:t>
            </a:r>
            <a:r>
              <a:rPr lang="en-US" altLang="fr-FR" sz="1050" dirty="0" err="1">
                <a:solidFill>
                  <a:schemeClr val="tx2"/>
                </a:solidFill>
                <a:ea typeface="ヒラギノ角ゴ Pro W3" panose="020B0300000000000000" pitchFamily="34" charset="-128"/>
              </a:rPr>
              <a:t>À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11D0E40B-01D5-4BFD-A98A-A414AFFCC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2EA09314-4C2D-480F-856E-88C63F176E65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C8B19AF-755F-4517-B29B-67F4D96FE6B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1507" name="Placeholder 1030">
            <a:extLst>
              <a:ext uri="{FF2B5EF4-FFF2-40B4-BE49-F238E27FC236}">
                <a16:creationId xmlns:a16="http://schemas.microsoft.com/office/drawing/2014/main" id="{7F53212E-A076-4F2F-8E76-DA0A2852EA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8278688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15.1 La </a:t>
            </a:r>
            <a:r>
              <a:rPr lang="en-US" altLang="fr-FR" sz="2400" b="1" dirty="0" err="1"/>
              <a:t>fonction</a:t>
            </a:r>
            <a:r>
              <a:rPr lang="en-US" altLang="fr-FR" sz="2400" b="1" dirty="0"/>
              <a:t> RH et la performance </a:t>
            </a:r>
            <a:r>
              <a:rPr lang="en-US" altLang="fr-FR" sz="2400" b="1" dirty="0" err="1"/>
              <a:t>organisationnelle</a:t>
            </a:r>
            <a:br>
              <a:rPr lang="en-US" altLang="fr-FR" sz="2400" b="1" dirty="0"/>
            </a:br>
            <a:r>
              <a:rPr lang="en-US" altLang="fr-FR" sz="2000" dirty="0" err="1"/>
              <a:t>Quelles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sont</a:t>
            </a:r>
            <a:r>
              <a:rPr lang="en-US" altLang="fr-FR" sz="2000" dirty="0"/>
              <a:t> les dimensions de la performance </a:t>
            </a:r>
            <a:r>
              <a:rPr lang="en-US" altLang="fr-FR" sz="2000" dirty="0" err="1"/>
              <a:t>organisationnelle</a:t>
            </a:r>
            <a:r>
              <a:rPr lang="en-US" altLang="fr-FR" sz="2000" dirty="0"/>
              <a:t> ?</a:t>
            </a:r>
            <a:endParaRPr lang="en-US" altLang="fr-FR" sz="2400" dirty="0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BA189A7D-3783-4F4D-BB4C-87373C07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</a:t>
            </a:r>
            <a:r>
              <a:rPr lang="en-US" altLang="fr-FR" sz="1050" dirty="0" err="1">
                <a:solidFill>
                  <a:schemeClr val="tx2"/>
                </a:solidFill>
                <a:ea typeface="ヒラギノ角ゴ Pro W3" panose="020B0300000000000000" pitchFamily="34" charset="-128"/>
              </a:rPr>
              <a:t>À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21509" name="ZoneTexte 5">
            <a:extLst>
              <a:ext uri="{FF2B5EF4-FFF2-40B4-BE49-F238E27FC236}">
                <a16:creationId xmlns:a16="http://schemas.microsoft.com/office/drawing/2014/main" id="{A81C2CA3-9EF2-48C4-9FB1-A556C0B3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3598D475-FBD4-4985-A7AD-F284127254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610"/>
          <a:stretch/>
        </p:blipFill>
        <p:spPr>
          <a:xfrm>
            <a:off x="899592" y="2315350"/>
            <a:ext cx="3852883" cy="3250206"/>
          </a:xfrm>
          <a:prstGeom prst="rect">
            <a:avLst/>
          </a:prstGeom>
        </p:spPr>
      </p:pic>
      <p:pic>
        <p:nvPicPr>
          <p:cNvPr id="7" name="Picture 2" descr="Text&#10;&#10;Description automatically generated">
            <a:extLst>
              <a:ext uri="{FF2B5EF4-FFF2-40B4-BE49-F238E27FC236}">
                <a16:creationId xmlns:a16="http://schemas.microsoft.com/office/drawing/2014/main" id="{BD685180-D28D-4242-97F5-B47B6A4C4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495"/>
          <a:stretch/>
        </p:blipFill>
        <p:spPr>
          <a:xfrm>
            <a:off x="4572000" y="3326223"/>
            <a:ext cx="3802098" cy="23348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B48FD794-5001-41F3-9699-8E8560FF5BAA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873CFBB-DD5F-422C-96E1-517D5F5B394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3555" name="Placeholder 1030">
            <a:extLst>
              <a:ext uri="{FF2B5EF4-FFF2-40B4-BE49-F238E27FC236}">
                <a16:creationId xmlns:a16="http://schemas.microsoft.com/office/drawing/2014/main" id="{1CB54DFA-DD2C-45B5-8E8C-51419A4BD5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 err="1"/>
              <a:t>Quels</a:t>
            </a:r>
            <a:r>
              <a:rPr lang="en-US" altLang="fr-FR" sz="2400" b="1" dirty="0"/>
              <a:t> </a:t>
            </a:r>
            <a:r>
              <a:rPr lang="en-US" altLang="fr-FR" sz="2400" b="1" dirty="0" err="1"/>
              <a:t>sont</a:t>
            </a:r>
            <a:r>
              <a:rPr lang="en-US" altLang="fr-FR" sz="2400" b="1" dirty="0"/>
              <a:t> les </a:t>
            </a:r>
            <a:r>
              <a:rPr lang="en-US" altLang="fr-FR" sz="2400" b="1" dirty="0" err="1"/>
              <a:t>objectifs</a:t>
            </a:r>
            <a:r>
              <a:rPr lang="en-US" altLang="fr-FR" sz="2400" b="1" dirty="0"/>
              <a:t> de la performance de la </a:t>
            </a:r>
            <a:r>
              <a:rPr lang="en-US" altLang="fr-FR" sz="2400" b="1" dirty="0" err="1"/>
              <a:t>fonction</a:t>
            </a:r>
            <a:r>
              <a:rPr lang="en-US" altLang="fr-FR" sz="2400" b="1" dirty="0"/>
              <a:t> RH ?</a:t>
            </a:r>
            <a:br>
              <a:rPr lang="en-US" altLang="fr-FR" sz="2400" b="1" dirty="0"/>
            </a:br>
            <a:endParaRPr lang="en-US" altLang="fr-FR" sz="2400" b="1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2325EE0C-BB18-44A1-91D6-084697A64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</a:t>
            </a:r>
            <a:r>
              <a:rPr lang="en-US" altLang="fr-FR" sz="1050" dirty="0" err="1">
                <a:solidFill>
                  <a:schemeClr val="tx2"/>
                </a:solidFill>
                <a:ea typeface="ヒラギノ角ゴ Pro W3" panose="020B0300000000000000" pitchFamily="34" charset="-128"/>
              </a:rPr>
              <a:t>À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23557" name="ZoneTexte 5">
            <a:extLst>
              <a:ext uri="{FF2B5EF4-FFF2-40B4-BE49-F238E27FC236}">
                <a16:creationId xmlns:a16="http://schemas.microsoft.com/office/drawing/2014/main" id="{A149FA43-9A6B-4586-8F9F-2F357A74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3558" name="Slide Number Placeholder 6">
            <a:extLst>
              <a:ext uri="{FF2B5EF4-FFF2-40B4-BE49-F238E27FC236}">
                <a16:creationId xmlns:a16="http://schemas.microsoft.com/office/drawing/2014/main" id="{EAAC8CB5-C520-45E2-B6D3-7005830E3461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15.1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2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7C2B31A4-61A0-4A5B-972F-2B531AFF9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010076"/>
            <a:ext cx="5141702" cy="43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3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B48FD794-5001-41F3-9699-8E8560FF5BAA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873CFBB-DD5F-422C-96E1-517D5F5B394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3555" name="Placeholder 1030">
            <a:extLst>
              <a:ext uri="{FF2B5EF4-FFF2-40B4-BE49-F238E27FC236}">
                <a16:creationId xmlns:a16="http://schemas.microsoft.com/office/drawing/2014/main" id="{1CB54DFA-DD2C-45B5-8E8C-51419A4BD5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La GRH </a:t>
            </a:r>
            <a:r>
              <a:rPr lang="en-US" altLang="fr-FR" sz="2400" b="1" dirty="0" err="1"/>
              <a:t>contribue</a:t>
            </a:r>
            <a:r>
              <a:rPr lang="en-US" altLang="fr-FR" sz="2400" b="1" dirty="0"/>
              <a:t>-t-</a:t>
            </a:r>
            <a:r>
              <a:rPr lang="en-US" altLang="fr-FR" sz="2400" b="1" dirty="0" err="1"/>
              <a:t>elle</a:t>
            </a:r>
            <a:r>
              <a:rPr lang="en-US" altLang="fr-FR" sz="2400" b="1" dirty="0"/>
              <a:t> à la performance </a:t>
            </a:r>
            <a:r>
              <a:rPr lang="en-US" altLang="fr-FR" sz="2400" b="1" dirty="0" err="1"/>
              <a:t>organisationnelle</a:t>
            </a:r>
            <a:r>
              <a:rPr lang="en-US" altLang="fr-FR" sz="2400" b="1" dirty="0"/>
              <a:t> ?</a:t>
            </a:r>
            <a:br>
              <a:rPr lang="en-US" altLang="fr-FR" sz="2400" b="1" dirty="0"/>
            </a:br>
            <a:endParaRPr lang="en-US" altLang="fr-FR" sz="2400" b="1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2325EE0C-BB18-44A1-91D6-084697A64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</a:t>
            </a:r>
            <a:r>
              <a:rPr lang="en-US" altLang="fr-FR" sz="1050" dirty="0" err="1">
                <a:solidFill>
                  <a:schemeClr val="tx2"/>
                </a:solidFill>
                <a:ea typeface="ヒラギノ角ゴ Pro W3" panose="020B0300000000000000" pitchFamily="34" charset="-128"/>
              </a:rPr>
              <a:t>À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23557" name="ZoneTexte 5">
            <a:extLst>
              <a:ext uri="{FF2B5EF4-FFF2-40B4-BE49-F238E27FC236}">
                <a16:creationId xmlns:a16="http://schemas.microsoft.com/office/drawing/2014/main" id="{A149FA43-9A6B-4586-8F9F-2F357A742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3558" name="Slide Number Placeholder 6">
            <a:extLst>
              <a:ext uri="{FF2B5EF4-FFF2-40B4-BE49-F238E27FC236}">
                <a16:creationId xmlns:a16="http://schemas.microsoft.com/office/drawing/2014/main" id="{EAAC8CB5-C520-45E2-B6D3-7005830E3461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15.1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23559" name="Image 2">
            <a:extLst>
              <a:ext uri="{FF2B5EF4-FFF2-40B4-BE49-F238E27FC236}">
                <a16:creationId xmlns:a16="http://schemas.microsoft.com/office/drawing/2014/main" id="{926F5A8F-07DE-4BF4-9EEE-461E4684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7550"/>
            <a:ext cx="6624736" cy="432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C9E07D60-EF71-42BE-A088-6422EB94A4D8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FB49FB8-CEE7-48B1-8687-C1C114B0434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5603" name="Placeholder 1030">
            <a:extLst>
              <a:ext uri="{FF2B5EF4-FFF2-40B4-BE49-F238E27FC236}">
                <a16:creationId xmlns:a16="http://schemas.microsoft.com/office/drawing/2014/main" id="{9BAFEB84-0146-4088-8079-C0FA6AB8E1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 processus d’évaluation de la GRH</a:t>
            </a:r>
            <a:br>
              <a:rPr lang="en-US" altLang="fr-FR" sz="2400" b="1"/>
            </a:br>
            <a:r>
              <a:rPr lang="en-US" altLang="fr-FR" sz="2400"/>
              <a:t>Les objectifs de l’évaluation de la GRH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D8BF7C04-6B7C-4928-971E-0F1E9B330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</a:t>
            </a:r>
            <a:r>
              <a:rPr lang="en-US" altLang="fr-FR" sz="1050" dirty="0" err="1">
                <a:solidFill>
                  <a:schemeClr val="tx2"/>
                </a:solidFill>
                <a:ea typeface="ヒラギノ角ゴ Pro W3" panose="020B0300000000000000" pitchFamily="34" charset="-128"/>
              </a:rPr>
              <a:t>À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25605" name="ZoneTexte 5">
            <a:extLst>
              <a:ext uri="{FF2B5EF4-FFF2-40B4-BE49-F238E27FC236}">
                <a16:creationId xmlns:a16="http://schemas.microsoft.com/office/drawing/2014/main" id="{03BAA5DD-0F65-4776-AD98-F9C871C38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5606" name="Slide Number Placeholder 6">
            <a:extLst>
              <a:ext uri="{FF2B5EF4-FFF2-40B4-BE49-F238E27FC236}">
                <a16:creationId xmlns:a16="http://schemas.microsoft.com/office/drawing/2014/main" id="{D42947B5-4B58-4412-8500-463875A2AFEC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15.1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25607" name="Diagramme 3">
            <a:extLst>
              <a:ext uri="{FF2B5EF4-FFF2-40B4-BE49-F238E27FC236}">
                <a16:creationId xmlns:a16="http://schemas.microsoft.com/office/drawing/2014/main" id="{19FB6CE3-BF31-407B-ABD3-43A65E15212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2349500"/>
            <a:ext cx="57753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175BA60C-155E-4000-B67B-850D0C8C1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24975" cy="6858000"/>
          </a:xfrm>
          <a:prstGeom prst="rect">
            <a:avLst/>
          </a:prstGeom>
          <a:solidFill>
            <a:srgbClr val="C9C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100" b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9CA484DD-C2CD-406E-8090-F00CA155988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B6B527B-0E9C-43E9-B59A-EBEFB0C676E8}" type="slidenum">
              <a:rPr lang="fr-CA" altLang="fr-FR" sz="1400">
                <a:solidFill>
                  <a:schemeClr val="bg1"/>
                </a:solidFill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>
              <a:solidFill>
                <a:schemeClr val="bg1"/>
              </a:solidFill>
              <a:ea typeface="ヒラギノ角ゴ Pro W3" charset="-12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61B244-76AD-49BF-82CC-7942B865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368300"/>
            <a:ext cx="3305175" cy="61214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DA0408C5-4594-4178-9131-47B8779CAC9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212D053-B13F-4032-A605-7F40158CF62A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9699" name="Placeholder 1030">
            <a:extLst>
              <a:ext uri="{FF2B5EF4-FFF2-40B4-BE49-F238E27FC236}">
                <a16:creationId xmlns:a16="http://schemas.microsoft.com/office/drawing/2014/main" id="{F06AEDC5-2255-4107-8733-D48FA667D4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intervenants</a:t>
            </a:r>
            <a:endParaRPr lang="en-US" altLang="fr-FR" sz="2400"/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E0378534-643F-4678-88BD-080347103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050" b="1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CHAPITRE 15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LA FONCTION RH </a:t>
            </a:r>
            <a:r>
              <a:rPr lang="en-US" altLang="fr-FR" sz="1050" dirty="0" err="1">
                <a:solidFill>
                  <a:schemeClr val="tx2"/>
                </a:solidFill>
                <a:ea typeface="ヒラギノ角ゴ Pro W3" panose="020B0300000000000000" pitchFamily="34" charset="-128"/>
              </a:rPr>
              <a:t>À</a:t>
            </a: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 L’ÈRE NUMÉRIQUE : </a:t>
            </a:r>
            <a:b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</a:br>
            <a:r>
              <a:rPr lang="en-US" altLang="fr-FR" sz="1050" dirty="0">
                <a:solidFill>
                  <a:schemeClr val="tx2"/>
                </a:solidFill>
                <a:ea typeface="ヒラギノ角ゴ Pro W3" panose="020B0300000000000000" pitchFamily="34" charset="-128"/>
              </a:rPr>
              <a:t>TRANSFORMATIONS ET PERFORMANCE ORGANISATIONNELLE</a:t>
            </a:r>
          </a:p>
        </p:txBody>
      </p:sp>
      <p:sp>
        <p:nvSpPr>
          <p:cNvPr id="29701" name="ZoneTexte 5">
            <a:extLst>
              <a:ext uri="{FF2B5EF4-FFF2-40B4-BE49-F238E27FC236}">
                <a16:creationId xmlns:a16="http://schemas.microsoft.com/office/drawing/2014/main" id="{F1A9D04E-E20A-4ABE-BAD4-7CF86AE6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9702" name="Slide Number Placeholder 6">
            <a:extLst>
              <a:ext uri="{FF2B5EF4-FFF2-40B4-BE49-F238E27FC236}">
                <a16:creationId xmlns:a16="http://schemas.microsoft.com/office/drawing/2014/main" id="{AEBFFEB1-0DAB-4203-A427-9551A6452949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15.1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sp>
        <p:nvSpPr>
          <p:cNvPr id="29703" name="Oval 7">
            <a:extLst>
              <a:ext uri="{FF2B5EF4-FFF2-40B4-BE49-F238E27FC236}">
                <a16:creationId xmlns:a16="http://schemas.microsoft.com/office/drawing/2014/main" id="{1810279B-F5D8-4F39-9668-EFE07D27C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433638"/>
            <a:ext cx="2790825" cy="2790825"/>
          </a:xfrm>
          <a:prstGeom prst="ellipse">
            <a:avLst/>
          </a:prstGeom>
          <a:solidFill>
            <a:srgbClr val="9FB8CD">
              <a:alpha val="58823"/>
            </a:srgb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L</a:t>
            </a:r>
            <a:r>
              <a:rPr lang="fr-FR" altLang="fr-FR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’</a:t>
            </a:r>
            <a:r>
              <a:rPr lang="fr-CA" altLang="ja-JP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évaluateur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externe</a:t>
            </a:r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D37B14F9-CBAC-4BA4-ACF9-449C68602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33638"/>
            <a:ext cx="2792413" cy="2790825"/>
          </a:xfrm>
          <a:prstGeom prst="ellipse">
            <a:avLst/>
          </a:prstGeom>
          <a:solidFill>
            <a:srgbClr val="8DD3A0">
              <a:alpha val="58823"/>
            </a:srgb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L</a:t>
            </a:r>
            <a:r>
              <a:rPr lang="fr-FR" altLang="fr-FR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’</a:t>
            </a:r>
            <a:r>
              <a:rPr lang="fr-CA" altLang="ja-JP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évaluateur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interne</a:t>
            </a:r>
            <a:endParaRPr lang="fr-CA" altLang="fr-FR" sz="18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705" name="Oval 9">
            <a:extLst>
              <a:ext uri="{FF2B5EF4-FFF2-40B4-BE49-F238E27FC236}">
                <a16:creationId xmlns:a16="http://schemas.microsoft.com/office/drawing/2014/main" id="{8901B9DE-5235-4454-8A27-61AF17099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433638"/>
            <a:ext cx="2789238" cy="2790825"/>
          </a:xfrm>
          <a:prstGeom prst="ellipse">
            <a:avLst/>
          </a:prstGeom>
          <a:solidFill>
            <a:srgbClr val="D2DA7A">
              <a:alpha val="58823"/>
            </a:srgb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Le comité d</a:t>
            </a:r>
            <a:r>
              <a:rPr lang="fr-FR" altLang="fr-FR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’</a:t>
            </a:r>
            <a:r>
              <a:rPr lang="fr-CA" altLang="ja-JP" sz="1800" b="1">
                <a:solidFill>
                  <a:srgbClr val="333366"/>
                </a:solidFill>
                <a:ea typeface="ＭＳ Ｐゴシック" panose="020B0600070205080204" pitchFamily="34" charset="-128"/>
              </a:rPr>
              <a:t>inspection professionnelle</a:t>
            </a:r>
            <a:endParaRPr lang="fr-CA" altLang="fr-FR" sz="1800">
              <a:solidFill>
                <a:srgbClr val="333366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algn="r" eaLnBrk="1" hangingPunct="1">
          <a:spcBef>
            <a:spcPct val="0"/>
          </a:spcBef>
          <a:buFontTx/>
          <a:buNone/>
          <a:defRPr sz="1100" b="1" dirty="0">
            <a:solidFill>
              <a:schemeClr val="tx2"/>
            </a:solidFill>
            <a:ea typeface="ヒラギノ角ゴ Pro W3" panose="020B0300000000000000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EF6307B67264E8C171B4715F369EA" ma:contentTypeVersion="12" ma:contentTypeDescription="Create a new document." ma:contentTypeScope="" ma:versionID="2b40045fb8d89b348f6a2bf9622bd4ca">
  <xsd:schema xmlns:xsd="http://www.w3.org/2001/XMLSchema" xmlns:xs="http://www.w3.org/2001/XMLSchema" xmlns:p="http://schemas.microsoft.com/office/2006/metadata/properties" xmlns:ns3="52004f63-f070-4f41-b1e2-ce4fca413533" xmlns:ns4="0ee35f27-655c-47c2-90f1-692ebe9f4ad8" targetNamespace="http://schemas.microsoft.com/office/2006/metadata/properties" ma:root="true" ma:fieldsID="95c1ffec81674acb2667323be209df98" ns3:_="" ns4:_="">
    <xsd:import namespace="52004f63-f070-4f41-b1e2-ce4fca413533"/>
    <xsd:import namespace="0ee35f27-655c-47c2-90f1-692ebe9f4a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4f63-f070-4f41-b1e2-ce4fca413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35f27-655c-47c2-90f1-692ebe9f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F870DE-D0EB-4985-8E1B-5353AFE212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4D5BA2-B7BA-480F-A1DF-CD21C62F5194}">
  <ds:schemaRefs>
    <ds:schemaRef ds:uri="0ee35f27-655c-47c2-90f1-692ebe9f4ad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004f63-f070-4f41-b1e2-ce4fca41353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0F85DF-D6FC-46BB-B1CE-5D74D1462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04f63-f070-4f41-b1e2-ce4fca413533"/>
    <ds:schemaRef ds:uri="0ee35f27-655c-47c2-90f1-692ebe9f4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1215</TotalTime>
  <Words>639</Words>
  <Application>Microsoft Office PowerPoint</Application>
  <PresentationFormat>Affichage à l'écran (4:3)</PresentationFormat>
  <Paragraphs>92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Arial</vt:lpstr>
      <vt:lpstr>Modele_physique_xxi TOME_A</vt:lpstr>
      <vt:lpstr>Présentation PowerPoint</vt:lpstr>
      <vt:lpstr> Chapitre 15</vt:lpstr>
      <vt:lpstr>Plan de chapitre</vt:lpstr>
      <vt:lpstr>15.1 La fonction RH et la performance organisationnelle Quelles sont les dimensions de la performance organisationnelle ?</vt:lpstr>
      <vt:lpstr>Quels sont les objectifs de la performance de la fonction RH ? </vt:lpstr>
      <vt:lpstr>La GRH contribue-t-elle à la performance organisationnelle ? </vt:lpstr>
      <vt:lpstr>Le processus d’évaluation de la GRH Les objectifs de l’évaluation de la GRH</vt:lpstr>
      <vt:lpstr>Présentation PowerPoint</vt:lpstr>
      <vt:lpstr>Les intervenants</vt:lpstr>
      <vt:lpstr>Présentation PowerPoint</vt:lpstr>
      <vt:lpstr>15.2 La fonction RH 4.0 : transformations et nouveaux rôles</vt:lpstr>
      <vt:lpstr>Les enjeux </vt:lpstr>
      <vt:lpstr>Les critères de performances (1/2) </vt:lpstr>
      <vt:lpstr>Les critères de performances (2/2) 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Hennequart, Pauline</cp:lastModifiedBy>
  <cp:revision>185</cp:revision>
  <cp:lastPrinted>2012-11-19T20:15:19Z</cp:lastPrinted>
  <dcterms:created xsi:type="dcterms:W3CDTF">2010-06-17T13:05:13Z</dcterms:created>
  <dcterms:modified xsi:type="dcterms:W3CDTF">2023-06-13T14:48:33Z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0x01010060EEF6307B67264E8C171B4715F369EA</vt:lpwstr>
  </property>
</Properties>
</file>